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307" r:id="rId6"/>
    <p:sldId id="306" r:id="rId7"/>
    <p:sldId id="308" r:id="rId8"/>
    <p:sldId id="262" r:id="rId9"/>
    <p:sldId id="278" r:id="rId10"/>
    <p:sldId id="260" r:id="rId11"/>
    <p:sldId id="263" r:id="rId12"/>
    <p:sldId id="264" r:id="rId13"/>
    <p:sldId id="268" r:id="rId14"/>
    <p:sldId id="310" r:id="rId15"/>
    <p:sldId id="311" r:id="rId16"/>
    <p:sldId id="313" r:id="rId17"/>
    <p:sldId id="312" r:id="rId18"/>
    <p:sldId id="279" r:id="rId19"/>
    <p:sldId id="287" r:id="rId20"/>
  </p:sldIdLst>
  <p:sldSz cx="9144000" cy="5143500" type="screen16x9"/>
  <p:notesSz cx="6858000" cy="9144000"/>
  <p:embeddedFontLst>
    <p:embeddedFont>
      <p:font typeface="Montserrat ExtraBold" panose="00000900000000000000"/>
      <p:bold r:id="rId24"/>
    </p:embeddedFont>
    <p:embeddedFont>
      <p:font typeface="Montserrat" panose="00000500000000000000"/>
      <p:regular r:id="rId25"/>
    </p:embeddedFont>
    <p:embeddedFont>
      <p:font typeface="Montserrat ExtraBold" panose="00000900000000000000" charset="0"/>
      <p:bold r:id="rId26"/>
    </p:embeddedFont>
    <p:embeddedFont>
      <p:font typeface="Montserrat" panose="00000500000000000000"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a:srgbClr val="132742"/>
    <a:srgbClr val="FECC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blipFill>
          <a:blip r:embed="rId2"/>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blipFill>
          <a:blip r:embed="rId2"/>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panose="00000900000000000000"/>
              <a:buNone/>
              <a:defRPr sz="2800">
                <a:solidFill>
                  <a:schemeClr val="lt1"/>
                </a:solidFill>
                <a:latin typeface="Montserrat ExtraBold" panose="00000900000000000000"/>
                <a:ea typeface="Montserrat ExtraBold" panose="00000900000000000000"/>
                <a:cs typeface="Montserrat ExtraBold" panose="00000900000000000000"/>
                <a:sym typeface="Montserrat ExtraBold" panose="00000900000000000000"/>
              </a:defRPr>
            </a:lvl1pPr>
            <a:lvl2pPr lvl="1">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panose="00000500000000000000"/>
              <a:buChar char="●"/>
              <a:defRPr sz="1800">
                <a:solidFill>
                  <a:schemeClr val="dk2"/>
                </a:solidFill>
                <a:latin typeface="Montserrat" panose="00000500000000000000"/>
                <a:ea typeface="Montserrat" panose="00000500000000000000"/>
                <a:cs typeface="Montserrat" panose="00000500000000000000"/>
                <a:sym typeface="Montserrat" panose="00000500000000000000"/>
              </a:defRPr>
            </a:lvl1pPr>
            <a:lvl2pPr marL="914400" lvl="1"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2pPr>
            <a:lvl3pPr marL="1371600" lvl="2"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3pPr>
            <a:lvl4pPr marL="1828800" lvl="3"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4pPr>
            <a:lvl5pPr marL="2286000" lvl="4"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5pPr>
            <a:lvl6pPr marL="2743200" lvl="5"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6pPr>
            <a:lvl7pPr marL="3200400" lvl="6"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7pPr>
            <a:lvl8pPr marL="3657600" lvl="7"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8pPr>
            <a:lvl9pPr marL="4114800" lvl="8" indent="-317500">
              <a:lnSpc>
                <a:spcPct val="100000"/>
              </a:lnSpc>
              <a:spcBef>
                <a:spcPts val="1600"/>
              </a:spcBef>
              <a:spcAft>
                <a:spcPts val="160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3.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272540" y="411480"/>
            <a:ext cx="6743700" cy="462915"/>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solidFill>
                  <a:schemeClr val="bg2">
                    <a:lumMod val="40000"/>
                    <a:lumOff val="60000"/>
                  </a:schemeClr>
                </a:solidFill>
                <a:effectLst>
                  <a:outerShdw blurRad="38100" dist="38100" dir="2700000" algn="tl">
                    <a:srgbClr val="000000">
                      <a:alpha val="43137"/>
                    </a:srgbClr>
                  </a:outerShdw>
                </a:effectLst>
                <a:latin typeface="Montserrat ExtraBold" panose="00000900000000000000" charset="0"/>
                <a:cs typeface="Montserrat ExtraBold" panose="00000900000000000000" charset="0"/>
                <a:sym typeface="+mn-ea"/>
              </a:rPr>
              <a:t>NRI INSTITUTE OF TECHNOLOGY</a:t>
            </a:r>
            <a:endParaRPr lang="en-US" sz="2800" dirty="0">
              <a:solidFill>
                <a:schemeClr val="bg2">
                  <a:lumMod val="40000"/>
                  <a:lumOff val="60000"/>
                </a:schemeClr>
              </a:solidFill>
              <a:effectLst>
                <a:outerShdw blurRad="38100" dist="38100" dir="2700000" algn="tl">
                  <a:srgbClr val="000000">
                    <a:alpha val="43137"/>
                  </a:srgbClr>
                </a:outerShdw>
              </a:effectLst>
              <a:latin typeface="Montserrat ExtraBold" panose="00000900000000000000" charset="0"/>
              <a:cs typeface="Montserrat ExtraBold" panose="00000900000000000000" charset="0"/>
              <a:sym typeface="+mn-ea"/>
            </a:endParaRPr>
          </a:p>
        </p:txBody>
      </p:sp>
      <p:sp>
        <p:nvSpPr>
          <p:cNvPr id="163" name="Google Shape;163;p38"/>
          <p:cNvSpPr txBox="1">
            <a:spLocks noGrp="1"/>
          </p:cNvSpPr>
          <p:nvPr>
            <p:ph type="subTitle" idx="1"/>
          </p:nvPr>
        </p:nvSpPr>
        <p:spPr>
          <a:xfrm>
            <a:off x="786130" y="3220085"/>
            <a:ext cx="4213860" cy="1216025"/>
          </a:xfrm>
          <a:prstGeom prst="rect">
            <a:avLst/>
          </a:prstGeom>
        </p:spPr>
        <p:txBody>
          <a:bodyPr spcFirstLastPara="1" wrap="square" lIns="91425" tIns="91425" rIns="91425" bIns="91425" anchor="t" anchorCtr="0">
            <a:noAutofit/>
          </a:bodyPr>
          <a:lstStyle/>
          <a:p>
            <a:pPr algn="ctr"/>
            <a:r>
              <a:rPr 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rPr>
              <a:t>BATCH MEMBERS</a:t>
            </a:r>
            <a:endParaRPr lang="en-US" b="1" dirty="0">
              <a:effectLst>
                <a:outerShdw blurRad="38100" dist="38100" dir="2700000" algn="tl">
                  <a:srgbClr val="000000">
                    <a:alpha val="43137"/>
                  </a:srgbClr>
                </a:outerShdw>
              </a:effectLst>
              <a:latin typeface="Montserrat" panose="00000500000000000000" charset="0"/>
              <a:cs typeface="Montserrat" panose="00000500000000000000" charset="0"/>
            </a:endParaRPr>
          </a:p>
          <a:p>
            <a:pPr algn="ctr"/>
            <a:r>
              <a:rPr lang="en-IN" alt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rPr>
              <a:t>K Gowtham Chowdary</a:t>
            </a:r>
            <a:r>
              <a:rPr 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rPr>
              <a:t>(20KN1A1</a:t>
            </a:r>
            <a:r>
              <a:rPr lang="en-IN" alt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rPr>
              <a:t>4229</a:t>
            </a:r>
            <a:r>
              <a:rPr 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rPr>
              <a:t>)</a:t>
            </a:r>
            <a:endParaRPr 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endParaRPr>
          </a:p>
          <a:p>
            <a:pPr algn="ctr"/>
            <a:r>
              <a:rPr lang="en-IN" alt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rPr>
              <a:t>S V Madhava Reddy</a:t>
            </a:r>
            <a:r>
              <a:rPr 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rPr>
              <a:t>(21KN5A</a:t>
            </a:r>
            <a:r>
              <a:rPr lang="en-IN" alt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rPr>
              <a:t>4255</a:t>
            </a:r>
            <a:r>
              <a:rPr 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rPr>
              <a:t>)</a:t>
            </a:r>
            <a:endParaRPr 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endParaRPr>
          </a:p>
          <a:p>
            <a:pPr algn="ctr"/>
            <a:r>
              <a:rPr lang="en-IN" alt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rPr>
              <a:t>V Aditya</a:t>
            </a:r>
            <a:r>
              <a:rPr 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rPr>
              <a:t>(20KN1A</a:t>
            </a:r>
            <a:r>
              <a:rPr lang="en-IN" alt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rPr>
              <a:t>4262</a:t>
            </a:r>
            <a:r>
              <a:rPr 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rPr>
              <a:t>)</a:t>
            </a:r>
            <a:endParaRPr 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endParaRPr>
          </a:p>
          <a:p>
            <a:pPr algn="ctr"/>
            <a:r>
              <a:rPr lang="en-IN" altLang="en-US" b="1" dirty="0">
                <a:effectLst>
                  <a:outerShdw blurRad="38100" dist="38100" dir="2700000" algn="tl">
                    <a:srgbClr val="000000">
                      <a:alpha val="43137"/>
                    </a:srgbClr>
                  </a:outerShdw>
                </a:effectLst>
                <a:latin typeface="Montserrat" panose="00000500000000000000" charset="0"/>
                <a:cs typeface="Montserrat" panose="00000500000000000000" charset="0"/>
                <a:sym typeface="+mn-ea"/>
              </a:rPr>
              <a:t>Guna Shekar(21KN5A4202)</a:t>
            </a:r>
            <a:endParaRPr lang="en-GB">
              <a:latin typeface="Montserrat" panose="00000500000000000000" charset="0"/>
              <a:cs typeface="Montserrat" panose="00000500000000000000" charset="0"/>
            </a:endParaRPr>
          </a:p>
        </p:txBody>
      </p:sp>
      <p:sp>
        <p:nvSpPr>
          <p:cNvPr id="164" name="Google Shape;164;p38"/>
          <p:cNvSpPr txBox="1">
            <a:spLocks noGrp="1"/>
          </p:cNvSpPr>
          <p:nvPr>
            <p:ph type="ctrTitle"/>
          </p:nvPr>
        </p:nvSpPr>
        <p:spPr>
          <a:xfrm>
            <a:off x="2175510" y="1131570"/>
            <a:ext cx="4924425" cy="1137285"/>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bg2">
                    <a:lumMod val="40000"/>
                    <a:lumOff val="60000"/>
                  </a:schemeClr>
                </a:solidFill>
                <a:effectLst>
                  <a:outerShdw blurRad="38100" dist="38100" dir="2700000" algn="tl">
                    <a:srgbClr val="000000">
                      <a:alpha val="43137"/>
                    </a:srgbClr>
                  </a:outerShdw>
                </a:effectLst>
                <a:latin typeface="Montserrat ExtraBold" panose="00000900000000000000" charset="0"/>
                <a:cs typeface="Montserrat ExtraBold" panose="00000900000000000000" charset="0"/>
                <a:sym typeface="+mn-ea"/>
              </a:rPr>
              <a:t>DEPARTMENT OF </a:t>
            </a:r>
            <a:r>
              <a:rPr lang="en-IN" altLang="en-US" sz="1600" dirty="0">
                <a:solidFill>
                  <a:schemeClr val="bg2">
                    <a:lumMod val="40000"/>
                    <a:lumOff val="60000"/>
                  </a:schemeClr>
                </a:solidFill>
                <a:effectLst>
                  <a:outerShdw blurRad="38100" dist="38100" dir="2700000" algn="tl">
                    <a:srgbClr val="000000">
                      <a:alpha val="43137"/>
                    </a:srgbClr>
                  </a:outerShdw>
                </a:effectLst>
                <a:latin typeface="Montserrat ExtraBold" panose="00000900000000000000" charset="0"/>
                <a:cs typeface="Montserrat ExtraBold" panose="00000900000000000000" charset="0"/>
                <a:sym typeface="+mn-ea"/>
              </a:rPr>
              <a:t>COMPUTER SCIENCE AND ENGINEERING</a:t>
            </a:r>
            <a:r>
              <a:rPr lang="en-US" sz="1600" dirty="0">
                <a:solidFill>
                  <a:schemeClr val="bg2">
                    <a:lumMod val="40000"/>
                    <a:lumOff val="60000"/>
                  </a:schemeClr>
                </a:solidFill>
                <a:effectLst>
                  <a:outerShdw blurRad="38100" dist="38100" dir="2700000" algn="tl">
                    <a:srgbClr val="000000">
                      <a:alpha val="43137"/>
                    </a:srgbClr>
                  </a:outerShdw>
                </a:effectLst>
                <a:latin typeface="Montserrat ExtraBold" panose="00000900000000000000" charset="0"/>
                <a:cs typeface="Montserrat ExtraBold" panose="00000900000000000000" charset="0"/>
                <a:sym typeface="+mn-ea"/>
              </a:rPr>
              <a:t>  </a:t>
            </a:r>
            <a:br>
              <a:rPr lang="en-US" sz="1600" b="1" dirty="0">
                <a:solidFill>
                  <a:schemeClr val="bg2">
                    <a:lumMod val="40000"/>
                    <a:lumOff val="60000"/>
                  </a:schemeClr>
                </a:solidFill>
                <a:effectLst>
                  <a:outerShdw blurRad="38100" dist="38100" dir="2700000" algn="tl">
                    <a:srgbClr val="000000">
                      <a:alpha val="43137"/>
                    </a:srgbClr>
                  </a:outerShdw>
                </a:effectLst>
                <a:latin typeface="Montserrat ExtraBold" panose="00000900000000000000" charset="0"/>
                <a:cs typeface="Montserrat ExtraBold" panose="00000900000000000000" charset="0"/>
              </a:rPr>
            </a:br>
            <a:r>
              <a:rPr lang="en-US" sz="1600" dirty="0">
                <a:solidFill>
                  <a:schemeClr val="bg2">
                    <a:lumMod val="40000"/>
                    <a:lumOff val="60000"/>
                  </a:schemeClr>
                </a:solidFill>
                <a:effectLst>
                  <a:outerShdw blurRad="38100" dist="38100" dir="2700000" algn="tl">
                    <a:srgbClr val="000000">
                      <a:alpha val="43137"/>
                    </a:srgbClr>
                  </a:outerShdw>
                </a:effectLst>
                <a:latin typeface="Montserrat ExtraBold" panose="00000900000000000000" charset="0"/>
                <a:cs typeface="Montserrat ExtraBold" panose="00000900000000000000" charset="0"/>
                <a:sym typeface="+mn-ea"/>
              </a:rPr>
              <a:t>B Tech 3-1</a:t>
            </a:r>
            <a:br>
              <a:rPr lang="en-US" sz="1600" b="1" dirty="0">
                <a:solidFill>
                  <a:schemeClr val="bg2">
                    <a:lumMod val="40000"/>
                    <a:lumOff val="60000"/>
                  </a:schemeClr>
                </a:solidFill>
                <a:effectLst>
                  <a:outerShdw blurRad="38100" dist="38100" dir="2700000" algn="tl">
                    <a:srgbClr val="000000">
                      <a:alpha val="43137"/>
                    </a:srgbClr>
                  </a:outerShdw>
                </a:effectLst>
                <a:latin typeface="Montserrat ExtraBold" panose="00000900000000000000" charset="0"/>
                <a:cs typeface="Montserrat ExtraBold" panose="00000900000000000000" charset="0"/>
              </a:rPr>
            </a:br>
            <a:r>
              <a:rPr lang="en-IN" altLang="en-US" sz="1600" dirty="0">
                <a:solidFill>
                  <a:schemeClr val="bg2">
                    <a:lumMod val="40000"/>
                    <a:lumOff val="60000"/>
                  </a:schemeClr>
                </a:solidFill>
                <a:effectLst>
                  <a:outerShdw blurRad="38100" dist="38100" dir="2700000" algn="tl">
                    <a:srgbClr val="000000">
                      <a:alpha val="43137"/>
                    </a:srgbClr>
                  </a:outerShdw>
                </a:effectLst>
                <a:latin typeface="Montserrat ExtraBold" panose="00000900000000000000" charset="0"/>
                <a:cs typeface="Montserrat ExtraBold" panose="00000900000000000000" charset="0"/>
                <a:sym typeface="+mn-ea"/>
              </a:rPr>
              <a:t>CSM </a:t>
            </a:r>
            <a:r>
              <a:rPr lang="en-US" sz="1600" dirty="0">
                <a:solidFill>
                  <a:schemeClr val="bg2">
                    <a:lumMod val="40000"/>
                    <a:lumOff val="60000"/>
                  </a:schemeClr>
                </a:solidFill>
                <a:effectLst>
                  <a:outerShdw blurRad="38100" dist="38100" dir="2700000" algn="tl">
                    <a:srgbClr val="000000">
                      <a:alpha val="43137"/>
                    </a:srgbClr>
                  </a:outerShdw>
                </a:effectLst>
                <a:latin typeface="Montserrat ExtraBold" panose="00000900000000000000" charset="0"/>
                <a:cs typeface="Montserrat ExtraBold" panose="00000900000000000000" charset="0"/>
                <a:sym typeface="+mn-ea"/>
              </a:rPr>
              <a:t>Batch-</a:t>
            </a:r>
            <a:r>
              <a:rPr lang="en-IN" altLang="en-US" sz="1600" dirty="0">
                <a:solidFill>
                  <a:schemeClr val="bg2">
                    <a:lumMod val="40000"/>
                    <a:lumOff val="60000"/>
                  </a:schemeClr>
                </a:solidFill>
                <a:effectLst>
                  <a:outerShdw blurRad="38100" dist="38100" dir="2700000" algn="tl">
                    <a:srgbClr val="000000">
                      <a:alpha val="43137"/>
                    </a:srgbClr>
                  </a:outerShdw>
                </a:effectLst>
                <a:latin typeface="Montserrat ExtraBold" panose="00000900000000000000" charset="0"/>
                <a:cs typeface="Montserrat ExtraBold" panose="00000900000000000000" charset="0"/>
                <a:sym typeface="+mn-ea"/>
              </a:rPr>
              <a:t>21</a:t>
            </a:r>
            <a:endParaRPr sz="1600" b="0">
              <a:latin typeface="Montserrat ExtraBold" panose="00000900000000000000" charset="0"/>
              <a:ea typeface="Montserrat ExtraLight"/>
              <a:cs typeface="Montserrat ExtraBold" panose="00000900000000000000" charset="0"/>
              <a:sym typeface="Montserrat ExtraLight"/>
            </a:endParaRPr>
          </a:p>
        </p:txBody>
      </p:sp>
      <p:cxnSp>
        <p:nvCxnSpPr>
          <p:cNvPr id="165" name="Google Shape;165;p38"/>
          <p:cNvCxnSpPr/>
          <p:nvPr/>
        </p:nvCxnSpPr>
        <p:spPr>
          <a:xfrm>
            <a:off x="2411730" y="946785"/>
            <a:ext cx="446468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 Box 2"/>
          <p:cNvSpPr txBox="1"/>
          <p:nvPr/>
        </p:nvSpPr>
        <p:spPr>
          <a:xfrm>
            <a:off x="5299075" y="3291840"/>
            <a:ext cx="1800860" cy="583565"/>
          </a:xfrm>
          <a:prstGeom prst="rect">
            <a:avLst/>
          </a:prstGeom>
          <a:noFill/>
        </p:spPr>
        <p:txBody>
          <a:bodyPr wrap="square" rtlCol="0" anchor="t">
            <a:spAutoFit/>
          </a:bodyPr>
          <a:lstStyle/>
          <a:p>
            <a:pPr algn="ctr"/>
            <a:r>
              <a:rPr lang="en-US" sz="1600" b="1" dirty="0">
                <a:solidFill>
                  <a:srgbClr val="FFAB40"/>
                </a:solidFill>
                <a:effectLst>
                  <a:outerShdw blurRad="38100" dist="38100" dir="2700000" algn="tl">
                    <a:srgbClr val="000000">
                      <a:alpha val="43137"/>
                    </a:srgbClr>
                  </a:outerShdw>
                </a:effectLst>
                <a:latin typeface="Montserrat" panose="00000500000000000000" charset="0"/>
                <a:cs typeface="Montserrat" panose="00000500000000000000" charset="0"/>
                <a:sym typeface="+mn-ea"/>
              </a:rPr>
              <a:t>GUIDED BY</a:t>
            </a:r>
            <a:endParaRPr lang="en-US" sz="1600" b="1" dirty="0">
              <a:solidFill>
                <a:srgbClr val="FFAB40"/>
              </a:solidFill>
              <a:effectLst>
                <a:outerShdw blurRad="38100" dist="38100" dir="2700000" algn="tl">
                  <a:srgbClr val="000000">
                    <a:alpha val="43137"/>
                  </a:srgbClr>
                </a:outerShdw>
              </a:effectLst>
              <a:latin typeface="Montserrat" panose="00000500000000000000" charset="0"/>
              <a:cs typeface="Montserrat" panose="00000500000000000000" charset="0"/>
              <a:sym typeface="+mn-ea"/>
            </a:endParaRPr>
          </a:p>
          <a:p>
            <a:pPr algn="ctr"/>
            <a:r>
              <a:rPr lang="en-IN" altLang="en-US" sz="1600" b="1" dirty="0">
                <a:solidFill>
                  <a:srgbClr val="FFAB40"/>
                </a:solidFill>
                <a:effectLst>
                  <a:outerShdw blurRad="38100" dist="38100" dir="2700000" algn="tl">
                    <a:srgbClr val="000000">
                      <a:alpha val="43137"/>
                    </a:srgbClr>
                  </a:outerShdw>
                </a:effectLst>
                <a:latin typeface="Montserrat" panose="00000500000000000000" charset="0"/>
                <a:cs typeface="Montserrat" panose="00000500000000000000" charset="0"/>
                <a:sym typeface="+mn-ea"/>
              </a:rPr>
              <a:t>Daniel</a:t>
            </a:r>
            <a:endParaRPr lang="en-IN" altLang="en-US" sz="1600" b="1" dirty="0">
              <a:solidFill>
                <a:srgbClr val="FFAB40"/>
              </a:solidFill>
              <a:effectLst>
                <a:outerShdw blurRad="38100" dist="38100" dir="2700000" algn="tl">
                  <a:srgbClr val="000000">
                    <a:alpha val="43137"/>
                  </a:srgbClr>
                </a:outerShdw>
              </a:effectLst>
              <a:latin typeface="Montserrat" panose="00000500000000000000" charset="0"/>
              <a:cs typeface="Montserrat" panose="00000500000000000000" charset="0"/>
              <a:sym typeface="+mn-ea"/>
            </a:endParaRPr>
          </a:p>
        </p:txBody>
      </p:sp>
      <p:sp>
        <p:nvSpPr>
          <p:cNvPr id="7" name="Google Shape;162;p38"/>
          <p:cNvSpPr txBox="1"/>
          <p:nvPr/>
        </p:nvSpPr>
        <p:spPr>
          <a:xfrm>
            <a:off x="1785620" y="2349500"/>
            <a:ext cx="5718175" cy="445135"/>
          </a:xfrm>
          <a:prstGeom prst="rect">
            <a:avLst/>
          </a:prstGeom>
          <a:noFill/>
          <a:ln>
            <a:noFill/>
          </a:ln>
          <a:effectLst>
            <a:outerShdw blurRad="142875" dist="19050" dir="8760000" algn="bl" rotWithShape="0">
              <a:srgbClr val="76A5AF">
                <a:alpha val="50000"/>
              </a:srgbClr>
            </a:outerShdw>
          </a:effectLst>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Montserrat ExtraBold" panose="00000900000000000000"/>
              <a:buNone/>
              <a:defRPr sz="3600" b="1" i="0" u="none" strike="noStrike" cap="none">
                <a:solidFill>
                  <a:schemeClr val="lt1"/>
                </a:solidFill>
                <a:latin typeface="Montserrat ExtraBold" panose="00000900000000000000"/>
                <a:ea typeface="Montserrat ExtraBold" panose="00000900000000000000"/>
                <a:cs typeface="Montserrat ExtraBold" panose="00000900000000000000"/>
                <a:sym typeface="Montserrat ExtraBold" panose="00000900000000000000"/>
              </a:defRPr>
            </a:lvl1pPr>
            <a:lvl2pPr marR="0" lvl="1" algn="ctr" rtl="0">
              <a:lnSpc>
                <a:spcPct val="100000"/>
              </a:lnSpc>
              <a:spcBef>
                <a:spcPts val="0"/>
              </a:spcBef>
              <a:spcAft>
                <a:spcPts val="0"/>
              </a:spcAft>
              <a:buClr>
                <a:schemeClr val="lt1"/>
              </a:buClr>
              <a:buSzPts val="3600"/>
              <a:buFont typeface="Montserrat" panose="00000500000000000000"/>
              <a:buNone/>
              <a:defRPr sz="36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2pPr>
            <a:lvl3pPr marR="0" lvl="2" algn="ctr" rtl="0">
              <a:lnSpc>
                <a:spcPct val="100000"/>
              </a:lnSpc>
              <a:spcBef>
                <a:spcPts val="0"/>
              </a:spcBef>
              <a:spcAft>
                <a:spcPts val="0"/>
              </a:spcAft>
              <a:buClr>
                <a:schemeClr val="lt1"/>
              </a:buClr>
              <a:buSzPts val="3600"/>
              <a:buFont typeface="Montserrat" panose="00000500000000000000"/>
              <a:buNone/>
              <a:defRPr sz="36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3pPr>
            <a:lvl4pPr marR="0" lvl="3" algn="ctr" rtl="0">
              <a:lnSpc>
                <a:spcPct val="100000"/>
              </a:lnSpc>
              <a:spcBef>
                <a:spcPts val="0"/>
              </a:spcBef>
              <a:spcAft>
                <a:spcPts val="0"/>
              </a:spcAft>
              <a:buClr>
                <a:schemeClr val="lt1"/>
              </a:buClr>
              <a:buSzPts val="3600"/>
              <a:buFont typeface="Montserrat" panose="00000500000000000000"/>
              <a:buNone/>
              <a:defRPr sz="36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4pPr>
            <a:lvl5pPr marR="0" lvl="4" algn="ctr" rtl="0">
              <a:lnSpc>
                <a:spcPct val="100000"/>
              </a:lnSpc>
              <a:spcBef>
                <a:spcPts val="0"/>
              </a:spcBef>
              <a:spcAft>
                <a:spcPts val="0"/>
              </a:spcAft>
              <a:buClr>
                <a:schemeClr val="lt1"/>
              </a:buClr>
              <a:buSzPts val="3600"/>
              <a:buFont typeface="Montserrat" panose="00000500000000000000"/>
              <a:buNone/>
              <a:defRPr sz="36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5pPr>
            <a:lvl6pPr marR="0" lvl="5" algn="ctr" rtl="0">
              <a:lnSpc>
                <a:spcPct val="100000"/>
              </a:lnSpc>
              <a:spcBef>
                <a:spcPts val="0"/>
              </a:spcBef>
              <a:spcAft>
                <a:spcPts val="0"/>
              </a:spcAft>
              <a:buClr>
                <a:schemeClr val="lt1"/>
              </a:buClr>
              <a:buSzPts val="3600"/>
              <a:buFont typeface="Montserrat" panose="00000500000000000000"/>
              <a:buNone/>
              <a:defRPr sz="36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6pPr>
            <a:lvl7pPr marR="0" lvl="6" algn="ctr" rtl="0">
              <a:lnSpc>
                <a:spcPct val="100000"/>
              </a:lnSpc>
              <a:spcBef>
                <a:spcPts val="0"/>
              </a:spcBef>
              <a:spcAft>
                <a:spcPts val="0"/>
              </a:spcAft>
              <a:buClr>
                <a:schemeClr val="lt1"/>
              </a:buClr>
              <a:buSzPts val="3600"/>
              <a:buFont typeface="Montserrat" panose="00000500000000000000"/>
              <a:buNone/>
              <a:defRPr sz="36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7pPr>
            <a:lvl8pPr marR="0" lvl="7" algn="ctr" rtl="0">
              <a:lnSpc>
                <a:spcPct val="100000"/>
              </a:lnSpc>
              <a:spcBef>
                <a:spcPts val="0"/>
              </a:spcBef>
              <a:spcAft>
                <a:spcPts val="0"/>
              </a:spcAft>
              <a:buClr>
                <a:schemeClr val="lt1"/>
              </a:buClr>
              <a:buSzPts val="3600"/>
              <a:buFont typeface="Montserrat" panose="00000500000000000000"/>
              <a:buNone/>
              <a:defRPr sz="36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8pPr>
            <a:lvl9pPr marR="0" lvl="8" algn="ctr" rtl="0">
              <a:lnSpc>
                <a:spcPct val="100000"/>
              </a:lnSpc>
              <a:spcBef>
                <a:spcPts val="0"/>
              </a:spcBef>
              <a:spcAft>
                <a:spcPts val="0"/>
              </a:spcAft>
              <a:buClr>
                <a:schemeClr val="lt1"/>
              </a:buClr>
              <a:buSzPts val="3600"/>
              <a:buFont typeface="Montserrat" panose="00000500000000000000"/>
              <a:buNone/>
              <a:defRPr sz="3600" b="1" i="0" u="none" strike="noStrike" cap="none">
                <a:solidFill>
                  <a:schemeClr val="lt1"/>
                </a:solidFill>
                <a:latin typeface="Montserrat" panose="00000500000000000000"/>
                <a:ea typeface="Montserrat" panose="00000500000000000000"/>
                <a:cs typeface="Montserrat" panose="00000500000000000000"/>
                <a:sym typeface="Montserrat" panose="00000500000000000000"/>
              </a:defRPr>
            </a:lvl9pPr>
          </a:lstStyle>
          <a:p>
            <a:pPr algn="ctr"/>
            <a:r>
              <a:rPr lang="en-US" sz="1600" dirty="0">
                <a:solidFill>
                  <a:schemeClr val="bg2">
                    <a:lumMod val="20000"/>
                    <a:lumOff val="80000"/>
                  </a:schemeClr>
                </a:solidFill>
                <a:effectLst>
                  <a:outerShdw blurRad="38100" dist="38100" dir="2700000" algn="tl">
                    <a:srgbClr val="000000">
                      <a:alpha val="43137"/>
                    </a:srgbClr>
                  </a:outerShdw>
                </a:effectLst>
                <a:latin typeface="Montserrat ExtraBold" panose="00000900000000000000" charset="0"/>
                <a:cs typeface="Montserrat ExtraBold" panose="00000900000000000000" charset="0"/>
                <a:sym typeface="+mn-ea"/>
              </a:rPr>
              <a:t>PROJECT TITLE: </a:t>
            </a:r>
            <a:r>
              <a:rPr lang="en-IN" altLang="en-US" sz="1600" dirty="0">
                <a:solidFill>
                  <a:schemeClr val="bg2">
                    <a:lumMod val="20000"/>
                    <a:lumOff val="80000"/>
                  </a:schemeClr>
                </a:solidFill>
                <a:effectLst>
                  <a:outerShdw blurRad="38100" dist="38100" dir="2700000" algn="tl">
                    <a:srgbClr val="000000">
                      <a:alpha val="43137"/>
                    </a:srgbClr>
                  </a:outerShdw>
                </a:effectLst>
                <a:latin typeface="Montserrat ExtraBold" panose="00000900000000000000" charset="0"/>
                <a:cs typeface="Montserrat ExtraBold" panose="00000900000000000000" charset="0"/>
                <a:sym typeface="+mn-ea"/>
              </a:rPr>
              <a:t>COVID-19 CASES PREDICTION</a:t>
            </a:r>
            <a:endParaRPr lang="en-GB" sz="1600"/>
          </a:p>
        </p:txBody>
      </p:sp>
      <p:pic>
        <p:nvPicPr>
          <p:cNvPr id="2" name="Picture 1" descr="WhatsApp Image 2022-11-10 at 5.56.47 PM"/>
          <p:cNvPicPr>
            <a:picLocks noChangeAspect="1"/>
          </p:cNvPicPr>
          <p:nvPr/>
        </p:nvPicPr>
        <p:blipFill>
          <a:blip r:embed="rId1"/>
          <a:stretch>
            <a:fillRect/>
          </a:stretch>
        </p:blipFill>
        <p:spPr>
          <a:xfrm>
            <a:off x="158750" y="290830"/>
            <a:ext cx="1325880" cy="6692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631659"/>
            <a:ext cx="4629300" cy="6845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ltLang="en-US" sz="3200" b="1" dirty="0">
                <a:solidFill>
                  <a:srgbClr val="FFAB40"/>
                </a:solidFill>
                <a:latin typeface="Montserrat ExtraBold" panose="00000900000000000000" charset="0"/>
                <a:cs typeface="Times New Roman" panose="02020603050405020304" pitchFamily="18" charset="0"/>
                <a:sym typeface="+mn-ea"/>
              </a:rPr>
              <a:t>Visulaization:</a:t>
            </a:r>
            <a:endParaRPr lang="en-IN" altLang="en-US" sz="3200" b="1" dirty="0">
              <a:solidFill>
                <a:srgbClr val="FFAB40"/>
              </a:solidFill>
              <a:latin typeface="Montserrat ExtraBold" panose="00000900000000000000" charset="0"/>
              <a:cs typeface="Times New Roman" panose="02020603050405020304" pitchFamily="18" charset="0"/>
              <a:sym typeface="+mn-ea"/>
            </a:endParaRPr>
          </a:p>
        </p:txBody>
      </p:sp>
      <p:cxnSp>
        <p:nvCxnSpPr>
          <p:cNvPr id="234" name="Google Shape;234;p46"/>
          <p:cNvCxnSpPr/>
          <p:nvPr/>
        </p:nvCxnSpPr>
        <p:spPr>
          <a:xfrm>
            <a:off x="1026200" y="63165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 name="Content Placeholder 5" descr="download"/>
          <p:cNvPicPr>
            <a:picLocks noChangeAspect="1"/>
          </p:cNvPicPr>
          <p:nvPr/>
        </p:nvPicPr>
        <p:blipFill>
          <a:blip r:embed="rId1"/>
          <a:stretch>
            <a:fillRect/>
          </a:stretch>
        </p:blipFill>
        <p:spPr>
          <a:xfrm>
            <a:off x="617928" y="1817955"/>
            <a:ext cx="3786432" cy="2754846"/>
          </a:xfrm>
          <a:prstGeom prst="rect">
            <a:avLst/>
          </a:prstGeom>
          <a:noFill/>
          <a:ln>
            <a:noFill/>
          </a:ln>
        </p:spPr>
      </p:pic>
      <p:pic>
        <p:nvPicPr>
          <p:cNvPr id="3" name="Picture 2" descr="download (4)"/>
          <p:cNvPicPr>
            <a:picLocks noChangeAspect="1"/>
          </p:cNvPicPr>
          <p:nvPr/>
        </p:nvPicPr>
        <p:blipFill>
          <a:blip r:embed="rId2"/>
          <a:stretch>
            <a:fillRect/>
          </a:stretch>
        </p:blipFill>
        <p:spPr>
          <a:xfrm>
            <a:off x="4729480" y="1866265"/>
            <a:ext cx="3943985" cy="26574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660106" y="731744"/>
            <a:ext cx="47420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ltLang="en-US" sz="2400" b="1" dirty="0">
                <a:latin typeface="Montserrat ExtraBold" panose="00000900000000000000" charset="0"/>
                <a:cs typeface="Times New Roman" panose="02020603050405020304" pitchFamily="18" charset="0"/>
              </a:rPr>
              <a:t>Training and Testing Model:</a:t>
            </a:r>
            <a:endParaRPr lang="en-GB" dirty="0"/>
          </a:p>
        </p:txBody>
      </p:sp>
      <p:cxnSp>
        <p:nvCxnSpPr>
          <p:cNvPr id="281" name="Google Shape;281;p50"/>
          <p:cNvCxnSpPr/>
          <p:nvPr/>
        </p:nvCxnSpPr>
        <p:spPr>
          <a:xfrm>
            <a:off x="762729" y="807251"/>
            <a:ext cx="433988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TextBox 3"/>
          <p:cNvSpPr txBox="1"/>
          <p:nvPr/>
        </p:nvSpPr>
        <p:spPr>
          <a:xfrm>
            <a:off x="660106" y="1363076"/>
            <a:ext cx="8289757" cy="3416320"/>
          </a:xfrm>
          <a:prstGeom prst="rect">
            <a:avLst/>
          </a:prstGeom>
          <a:noFill/>
        </p:spPr>
        <p:txBody>
          <a:bodyPr wrap="square">
            <a:spAutoFit/>
          </a:bodyPr>
          <a:lstStyle/>
          <a:p>
            <a:r>
              <a:rPr lang="en-US" sz="1800" dirty="0">
                <a:solidFill>
                  <a:schemeClr val="bg1"/>
                </a:solidFill>
                <a:latin typeface="Montserrat" panose="00000500000000000000" charset="0"/>
                <a:cs typeface="Times New Roman" panose="02020603050405020304" pitchFamily="18" charset="0"/>
              </a:rPr>
              <a:t>Machine Learning is one of the booming technologies across the world that enables computers/machines to turn a huge amount of data into predictions. However, these predictions highly depend on the quality of the data, and if we are not using the right data for our model, then it will not generate the expected result. In machine learning projects, we generally divide the original dataset into training data and test data. We train our model over a subset of the original dataset, i.e., the training dataset, and then evaluate whether it can generalize well to the new or unseen dataset or test set. Therefore, train and test datasets are the two key concepts of machine learning, where the training dataset is used to fit the model, and the test dataset is used to evaluate the model.</a:t>
            </a:r>
            <a:endParaRPr lang="en-US" sz="1800" dirty="0">
              <a:solidFill>
                <a:schemeClr val="bg1"/>
              </a:solidFill>
              <a:latin typeface="Montserrat" panose="00000500000000000000"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646" y="625499"/>
            <a:ext cx="4981037" cy="941400"/>
          </a:xfrm>
        </p:spPr>
        <p:txBody>
          <a:bodyPr/>
          <a:lstStyle/>
          <a:p>
            <a:r>
              <a:rPr lang="en-US" sz="2400" b="1" dirty="0">
                <a:latin typeface="Montserrat ExtraBold" panose="00000900000000000000" charset="0"/>
                <a:cs typeface="Times New Roman" panose="02020603050405020304" pitchFamily="18" charset="0"/>
                <a:sym typeface="+mn-ea"/>
              </a:rPr>
              <a:t>SOFTWARE REQUIREMENTS :</a:t>
            </a:r>
            <a:endParaRPr lang="en-IN" dirty="0"/>
          </a:p>
        </p:txBody>
      </p:sp>
      <p:sp>
        <p:nvSpPr>
          <p:cNvPr id="5" name="TextBox 4"/>
          <p:cNvSpPr txBox="1"/>
          <p:nvPr/>
        </p:nvSpPr>
        <p:spPr>
          <a:xfrm>
            <a:off x="613550" y="1317098"/>
            <a:ext cx="5060196" cy="4030980"/>
          </a:xfrm>
          <a:prstGeom prst="rect">
            <a:avLst/>
          </a:prstGeom>
          <a:noFill/>
        </p:spPr>
        <p:txBody>
          <a:bodyPr wrap="square" rtlCol="0">
            <a:spAutoFit/>
          </a:bodyPr>
          <a:lstStyle/>
          <a:p>
            <a:pPr marL="285750" indent="-285750">
              <a:buClr>
                <a:srgbClr val="31EBFF"/>
              </a:buClr>
              <a:buSzPct val="72000"/>
              <a:buFont typeface="Wingdings" panose="05000000000000000000" charset="0"/>
              <a:buChar char="Ø"/>
            </a:pPr>
            <a:r>
              <a:rPr lang="en-IN" altLang="en-US" sz="1600" b="1" dirty="0">
                <a:solidFill>
                  <a:srgbClr val="FFAB40"/>
                </a:solidFill>
                <a:latin typeface="Montserrat" panose="00000500000000000000" charset="0"/>
                <a:cs typeface="Times New Roman" panose="02020603050405020304" pitchFamily="18" charset="0"/>
              </a:rPr>
              <a:t>PYTHON:</a:t>
            </a:r>
            <a:r>
              <a:rPr lang="en-IN" altLang="en-US" sz="1600" dirty="0">
                <a:solidFill>
                  <a:schemeClr val="bg1"/>
                </a:solidFill>
                <a:latin typeface="Montserrat" panose="00000500000000000000" charset="0"/>
              </a:rPr>
              <a:t> </a:t>
            </a:r>
            <a:r>
              <a:rPr lang="en-IN" altLang="en-US" sz="1600" dirty="0">
                <a:solidFill>
                  <a:schemeClr val="bg1"/>
                </a:solidFill>
                <a:latin typeface="Montserrat" panose="00000500000000000000" charset="0"/>
                <a:cs typeface="Times New Roman" panose="02020603050405020304" pitchFamily="18" charset="0"/>
              </a:rPr>
              <a:t>Python is a high-level, general-purpose programming language. Its design philosophy emphasizes code readability with the use of significant indentation. Python is dynamically-typed and garbage-collected. It supports multiple programming paradigms, including structured, object-oriented and functional programming</a:t>
            </a:r>
            <a:r>
              <a:rPr lang="en-IN" altLang="en-US" sz="1600" dirty="0">
                <a:solidFill>
                  <a:schemeClr val="bg1"/>
                </a:solidFill>
                <a:latin typeface="Montserrat" panose="00000500000000000000" charset="0"/>
              </a:rPr>
              <a:t>.</a:t>
            </a:r>
            <a:endParaRPr lang="en-IN" altLang="en-US" sz="1600" dirty="0">
              <a:solidFill>
                <a:schemeClr val="bg1"/>
              </a:solidFill>
              <a:latin typeface="Montserrat" panose="00000500000000000000" charset="0"/>
            </a:endParaRPr>
          </a:p>
          <a:p>
            <a:pPr marL="285750" indent="-285750">
              <a:buClr>
                <a:srgbClr val="31EBFF"/>
              </a:buClr>
              <a:buFont typeface="Wingdings" panose="05000000000000000000" charset="0"/>
              <a:buChar char="Ø"/>
            </a:pPr>
            <a:endParaRPr lang="en-IN" altLang="en-US" sz="1600" dirty="0">
              <a:solidFill>
                <a:schemeClr val="bg1"/>
              </a:solidFill>
              <a:latin typeface="Montserrat" panose="00000500000000000000" charset="0"/>
            </a:endParaRPr>
          </a:p>
          <a:p>
            <a:pPr marL="285750" indent="-285750">
              <a:buClr>
                <a:srgbClr val="31EBFF"/>
              </a:buClr>
              <a:buSzPct val="72000"/>
              <a:buFont typeface="Wingdings" panose="05000000000000000000" charset="0"/>
              <a:buChar char="Ø"/>
            </a:pPr>
            <a:r>
              <a:rPr lang="en-IN" altLang="en-US" sz="1600" b="1" dirty="0">
                <a:solidFill>
                  <a:srgbClr val="FFAB40"/>
                </a:solidFill>
                <a:latin typeface="Montserrat" panose="00000500000000000000" charset="0"/>
                <a:cs typeface="Times New Roman" panose="02020603050405020304" pitchFamily="18" charset="0"/>
              </a:rPr>
              <a:t>JUPYTER:</a:t>
            </a:r>
            <a:r>
              <a:rPr lang="en-IN" altLang="en-US" sz="1600" dirty="0">
                <a:solidFill>
                  <a:schemeClr val="bg1"/>
                </a:solidFill>
                <a:latin typeface="Montserrat" panose="00000500000000000000" charset="0"/>
              </a:rPr>
              <a:t> </a:t>
            </a:r>
            <a:r>
              <a:rPr lang="en-IN" altLang="en-US" sz="1600" dirty="0" err="1">
                <a:solidFill>
                  <a:schemeClr val="bg1"/>
                </a:solidFill>
                <a:latin typeface="Montserrat" panose="00000500000000000000" charset="0"/>
                <a:cs typeface="Times New Roman" panose="02020603050405020304" pitchFamily="18" charset="0"/>
                <a:sym typeface="+mn-ea"/>
              </a:rPr>
              <a:t>Jupyter</a:t>
            </a:r>
            <a:r>
              <a:rPr lang="en-IN" altLang="en-US" sz="1600" dirty="0">
                <a:solidFill>
                  <a:schemeClr val="bg1"/>
                </a:solidFill>
                <a:latin typeface="Montserrat" panose="00000500000000000000" charset="0"/>
                <a:cs typeface="Times New Roman" panose="02020603050405020304" pitchFamily="18" charset="0"/>
                <a:sym typeface="+mn-ea"/>
              </a:rPr>
              <a:t> notebook is an open-source IDE that is used to create </a:t>
            </a:r>
            <a:r>
              <a:rPr lang="en-IN" altLang="en-US" sz="1600" dirty="0" err="1">
                <a:solidFill>
                  <a:schemeClr val="bg1"/>
                </a:solidFill>
                <a:latin typeface="Montserrat" panose="00000500000000000000" charset="0"/>
                <a:cs typeface="Times New Roman" panose="02020603050405020304" pitchFamily="18" charset="0"/>
                <a:sym typeface="+mn-ea"/>
              </a:rPr>
              <a:t>Jupyter</a:t>
            </a:r>
            <a:r>
              <a:rPr lang="en-IN" altLang="en-US" sz="1600" dirty="0">
                <a:solidFill>
                  <a:schemeClr val="bg1"/>
                </a:solidFill>
                <a:latin typeface="Montserrat" panose="00000500000000000000" charset="0"/>
                <a:cs typeface="Times New Roman" panose="02020603050405020304" pitchFamily="18" charset="0"/>
                <a:sym typeface="+mn-ea"/>
              </a:rPr>
              <a:t> documents that can be created and shared with live codes. Also, it is a web-based interactive computational environment.</a:t>
            </a:r>
            <a:endParaRPr lang="en-IN" altLang="en-US" sz="1600" dirty="0">
              <a:solidFill>
                <a:schemeClr val="bg1"/>
              </a:solidFill>
              <a:latin typeface="Montserrat" panose="00000500000000000000" charset="0"/>
              <a:cs typeface="Times New Roman" panose="02020603050405020304" pitchFamily="18" charset="0"/>
              <a:sym typeface="+mn-ea"/>
            </a:endParaRPr>
          </a:p>
          <a:p>
            <a:pPr marL="285750" indent="-285750">
              <a:buClr>
                <a:srgbClr val="31EBFF"/>
              </a:buClr>
              <a:buFont typeface="Wingdings" panose="05000000000000000000" charset="0"/>
              <a:buChar char="Ø"/>
            </a:pPr>
            <a:endParaRPr lang="en-IN" altLang="en-US" sz="1600" dirty="0">
              <a:solidFill>
                <a:schemeClr val="bg1"/>
              </a:solidFill>
              <a:latin typeface="Montserrat" panose="00000500000000000000" charset="0"/>
            </a:endParaRPr>
          </a:p>
          <a:p>
            <a:pPr marL="285750" indent="-285750">
              <a:buClr>
                <a:srgbClr val="31EBFF"/>
              </a:buClr>
              <a:buFont typeface="Wingdings" panose="05000000000000000000" charset="0"/>
              <a:buChar char="Ø"/>
            </a:pPr>
            <a:endParaRPr lang="en-IN" sz="1600" dirty="0">
              <a:solidFill>
                <a:schemeClr val="bg1"/>
              </a:solidFill>
            </a:endParaRPr>
          </a:p>
        </p:txBody>
      </p:sp>
      <p:pic>
        <p:nvPicPr>
          <p:cNvPr id="6" name="Content Placeholder 4" descr="python-logo@2x"/>
          <p:cNvPicPr>
            <a:picLocks noChangeAspect="1"/>
          </p:cNvPicPr>
          <p:nvPr/>
        </p:nvPicPr>
        <p:blipFill>
          <a:blip r:embed="rId1"/>
          <a:stretch>
            <a:fillRect/>
          </a:stretch>
        </p:blipFill>
        <p:spPr>
          <a:xfrm>
            <a:off x="5673423" y="1719211"/>
            <a:ext cx="3376864" cy="954709"/>
          </a:xfrm>
          <a:prstGeom prst="rect">
            <a:avLst/>
          </a:prstGeom>
        </p:spPr>
      </p:pic>
      <p:pic>
        <p:nvPicPr>
          <p:cNvPr id="9" name="Picture 8"/>
          <p:cNvPicPr>
            <a:picLocks noChangeAspect="1"/>
          </p:cNvPicPr>
          <p:nvPr/>
        </p:nvPicPr>
        <p:blipFill>
          <a:blip r:embed="rId2"/>
          <a:stretch>
            <a:fillRect/>
          </a:stretch>
        </p:blipFill>
        <p:spPr>
          <a:xfrm>
            <a:off x="5673822" y="3207693"/>
            <a:ext cx="2956980" cy="1555827"/>
          </a:xfrm>
          <a:prstGeom prst="rect">
            <a:avLst/>
          </a:prstGeom>
        </p:spPr>
      </p:pic>
      <p:cxnSp>
        <p:nvCxnSpPr>
          <p:cNvPr id="10" name="Google Shape;216;p44"/>
          <p:cNvCxnSpPr/>
          <p:nvPr/>
        </p:nvCxnSpPr>
        <p:spPr>
          <a:xfrm>
            <a:off x="712767" y="625499"/>
            <a:ext cx="447916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345" y="577215"/>
            <a:ext cx="6296660" cy="697865"/>
          </a:xfrm>
        </p:spPr>
        <p:txBody>
          <a:bodyPr/>
          <a:lstStyle/>
          <a:p>
            <a:r>
              <a:rPr lang="en-US" sz="2400" b="1" dirty="0">
                <a:latin typeface="Montserrat ExtraBold" panose="00000900000000000000" charset="0"/>
                <a:cs typeface="Times New Roman" panose="02020603050405020304" pitchFamily="18" charset="0"/>
                <a:sym typeface="+mn-ea"/>
              </a:rPr>
              <a:t>SOFTWARE REQUIREMENTS :</a:t>
            </a:r>
            <a:endParaRPr lang="en-IN" dirty="0"/>
          </a:p>
        </p:txBody>
      </p:sp>
      <p:sp>
        <p:nvSpPr>
          <p:cNvPr id="3" name="TextBox 2"/>
          <p:cNvSpPr txBox="1"/>
          <p:nvPr/>
        </p:nvSpPr>
        <p:spPr>
          <a:xfrm>
            <a:off x="601615" y="1447862"/>
            <a:ext cx="5163754" cy="3784600"/>
          </a:xfrm>
          <a:prstGeom prst="rect">
            <a:avLst/>
          </a:prstGeom>
          <a:noFill/>
        </p:spPr>
        <p:txBody>
          <a:bodyPr wrap="square" rtlCol="0">
            <a:spAutoFit/>
          </a:bodyPr>
          <a:lstStyle/>
          <a:p>
            <a:pPr marL="285750" indent="-285750">
              <a:buClr>
                <a:srgbClr val="31EBFF"/>
              </a:buClr>
              <a:buSzPct val="72000"/>
              <a:buFont typeface="Wingdings" panose="05000000000000000000" charset="0"/>
              <a:buChar char="Ø"/>
            </a:pPr>
            <a:r>
              <a:rPr lang="en-IN" altLang="en-US" sz="1600" b="1" dirty="0">
                <a:solidFill>
                  <a:srgbClr val="FFAB40"/>
                </a:solidFill>
                <a:latin typeface="Montserrat" panose="00000500000000000000" charset="0"/>
                <a:cs typeface="Times New Roman" panose="02020603050405020304" pitchFamily="18" charset="0"/>
              </a:rPr>
              <a:t>PANDAS:</a:t>
            </a:r>
            <a:r>
              <a:rPr lang="en-IN" altLang="en-US" sz="1600" dirty="0">
                <a:solidFill>
                  <a:schemeClr val="bg1"/>
                </a:solidFill>
                <a:latin typeface="Montserrat" panose="00000500000000000000" charset="0"/>
              </a:rPr>
              <a:t> </a:t>
            </a:r>
            <a:r>
              <a:rPr lang="en-IN" altLang="en-US" sz="1600" dirty="0">
                <a:solidFill>
                  <a:schemeClr val="bg1"/>
                </a:solidFill>
                <a:latin typeface="Montserrat" panose="00000500000000000000" charset="0"/>
                <a:cs typeface="Times New Roman" panose="02020603050405020304" pitchFamily="18" charset="0"/>
              </a:rPr>
              <a:t>Pandas is a software library written for the Python programming language for data manipulation and analysis. In particular, it offers data structures and operations for manipulating numerical tables and time series. It is free software released under the three-clause BSD license.</a:t>
            </a:r>
            <a:endParaRPr lang="en-IN" altLang="en-US" sz="1600" dirty="0">
              <a:solidFill>
                <a:schemeClr val="bg1"/>
              </a:solidFill>
              <a:latin typeface="Montserrat" panose="00000500000000000000" charset="0"/>
              <a:cs typeface="Times New Roman" panose="02020603050405020304" pitchFamily="18" charset="0"/>
            </a:endParaRPr>
          </a:p>
          <a:p>
            <a:pPr marL="285750" indent="-285750">
              <a:buClr>
                <a:srgbClr val="31EBFF"/>
              </a:buClr>
              <a:buFont typeface="Wingdings" panose="05000000000000000000" charset="0"/>
              <a:buChar char="Ø"/>
            </a:pPr>
            <a:endParaRPr lang="en-IN" altLang="en-US" sz="1600" dirty="0">
              <a:solidFill>
                <a:schemeClr val="bg1"/>
              </a:solidFill>
              <a:latin typeface="Montserrat" panose="00000500000000000000" charset="0"/>
              <a:cs typeface="Times New Roman" panose="02020603050405020304" pitchFamily="18" charset="0"/>
            </a:endParaRPr>
          </a:p>
          <a:p>
            <a:pPr marL="285750" indent="-285750">
              <a:buClr>
                <a:srgbClr val="31EBFF"/>
              </a:buClr>
              <a:buSzPct val="72000"/>
              <a:buFont typeface="Wingdings" panose="05000000000000000000" charset="0"/>
              <a:buChar char="Ø"/>
            </a:pPr>
            <a:r>
              <a:rPr lang="en-IN" altLang="en-US" sz="1600" b="1" dirty="0">
                <a:solidFill>
                  <a:srgbClr val="FFAB40"/>
                </a:solidFill>
                <a:latin typeface="Montserrat" panose="00000500000000000000" charset="0"/>
                <a:cs typeface="Times New Roman" panose="02020603050405020304" pitchFamily="18" charset="0"/>
              </a:rPr>
              <a:t>NUMPY:</a:t>
            </a:r>
            <a:r>
              <a:rPr lang="en-IN" altLang="en-US" sz="1600" b="1" dirty="0">
                <a:solidFill>
                  <a:schemeClr val="bg1"/>
                </a:solidFill>
                <a:latin typeface="Montserrat" panose="00000500000000000000" charset="0"/>
                <a:cs typeface="Times New Roman" panose="02020603050405020304" pitchFamily="18" charset="0"/>
              </a:rPr>
              <a:t> </a:t>
            </a:r>
            <a:r>
              <a:rPr lang="en-IN" altLang="en-US" sz="1600" dirty="0">
                <a:solidFill>
                  <a:schemeClr val="bg1"/>
                </a:solidFill>
                <a:latin typeface="Montserrat" panose="00000500000000000000" charset="0"/>
                <a:cs typeface="Times New Roman" panose="02020603050405020304" pitchFamily="18" charset="0"/>
              </a:rPr>
              <a:t>NumPy is a library for the Python programming language, adding support for large, multi-dimensional arrays and matrices, along with a large collection of high-level mathematical functions to operate on these arrays.</a:t>
            </a:r>
            <a:endParaRPr lang="en-IN" altLang="en-US" sz="1600" dirty="0">
              <a:solidFill>
                <a:schemeClr val="bg1"/>
              </a:solidFill>
              <a:latin typeface="Montserrat" panose="00000500000000000000" charset="0"/>
              <a:cs typeface="Times New Roman" panose="02020603050405020304" pitchFamily="18" charset="0"/>
            </a:endParaRPr>
          </a:p>
          <a:p>
            <a:pPr marL="285750" indent="-285750">
              <a:buClr>
                <a:srgbClr val="31EBFF"/>
              </a:buClr>
              <a:buFont typeface="Wingdings" panose="05000000000000000000" charset="0"/>
              <a:buChar char="Ø"/>
            </a:pPr>
            <a:endParaRPr lang="en-IN" sz="1600" dirty="0">
              <a:solidFill>
                <a:schemeClr val="bg1"/>
              </a:solidFill>
            </a:endParaRPr>
          </a:p>
        </p:txBody>
      </p:sp>
      <p:pic>
        <p:nvPicPr>
          <p:cNvPr id="4" name="Content Placeholder 8" descr="download (2)"/>
          <p:cNvPicPr>
            <a:picLocks noChangeAspect="1"/>
          </p:cNvPicPr>
          <p:nvPr/>
        </p:nvPicPr>
        <p:blipFill>
          <a:blip r:embed="rId1"/>
          <a:stretch>
            <a:fillRect/>
          </a:stretch>
        </p:blipFill>
        <p:spPr>
          <a:xfrm>
            <a:off x="6047559" y="1561098"/>
            <a:ext cx="2494826" cy="1010652"/>
          </a:xfrm>
          <a:prstGeom prst="rect">
            <a:avLst/>
          </a:prstGeom>
        </p:spPr>
      </p:pic>
      <p:pic>
        <p:nvPicPr>
          <p:cNvPr id="5" name="Picture 4" descr="1200px-NumPy_logo_2020.svg"/>
          <p:cNvPicPr>
            <a:picLocks noChangeAspect="1"/>
          </p:cNvPicPr>
          <p:nvPr/>
        </p:nvPicPr>
        <p:blipFill>
          <a:blip r:embed="rId2"/>
          <a:stretch>
            <a:fillRect/>
          </a:stretch>
        </p:blipFill>
        <p:spPr>
          <a:xfrm>
            <a:off x="5765369" y="3195908"/>
            <a:ext cx="3009624" cy="1354221"/>
          </a:xfrm>
          <a:prstGeom prst="rect">
            <a:avLst/>
          </a:prstGeom>
        </p:spPr>
      </p:pic>
      <p:cxnSp>
        <p:nvCxnSpPr>
          <p:cNvPr id="6" name="Google Shape;216;p44"/>
          <p:cNvCxnSpPr/>
          <p:nvPr/>
        </p:nvCxnSpPr>
        <p:spPr>
          <a:xfrm>
            <a:off x="705018" y="588445"/>
            <a:ext cx="449466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65" y="533528"/>
            <a:ext cx="4944942" cy="941400"/>
          </a:xfrm>
        </p:spPr>
        <p:txBody>
          <a:bodyPr/>
          <a:lstStyle/>
          <a:p>
            <a:r>
              <a:rPr lang="en-US" sz="2400" b="1" dirty="0">
                <a:latin typeface="Montserrat ExtraBold" panose="00000900000000000000" charset="0"/>
                <a:cs typeface="Times New Roman" panose="02020603050405020304" pitchFamily="18" charset="0"/>
                <a:sym typeface="+mn-ea"/>
              </a:rPr>
              <a:t>SOFTWARE REQUIREMENTS :</a:t>
            </a:r>
            <a:endParaRPr lang="en-IN" dirty="0"/>
          </a:p>
        </p:txBody>
      </p:sp>
      <p:sp>
        <p:nvSpPr>
          <p:cNvPr id="3" name="TextBox 2"/>
          <p:cNvSpPr txBox="1"/>
          <p:nvPr/>
        </p:nvSpPr>
        <p:spPr>
          <a:xfrm>
            <a:off x="545702" y="1345625"/>
            <a:ext cx="4878705" cy="3538220"/>
          </a:xfrm>
          <a:prstGeom prst="rect">
            <a:avLst/>
          </a:prstGeom>
          <a:noFill/>
        </p:spPr>
        <p:txBody>
          <a:bodyPr wrap="square" rtlCol="0">
            <a:spAutoFit/>
          </a:bodyPr>
          <a:lstStyle/>
          <a:p>
            <a:pPr marL="285750" indent="-285750">
              <a:lnSpc>
                <a:spcPct val="100000"/>
              </a:lnSpc>
              <a:buClr>
                <a:srgbClr val="31EBFF"/>
              </a:buClr>
              <a:buSzPct val="72000"/>
              <a:buFont typeface="Wingdings" panose="05000000000000000000" charset="0"/>
              <a:buChar char="Ø"/>
            </a:pPr>
            <a:r>
              <a:rPr lang="en-IN" altLang="en-US" sz="1600" b="1" dirty="0">
                <a:solidFill>
                  <a:srgbClr val="FFAB40"/>
                </a:solidFill>
                <a:latin typeface="Montserrat" panose="00000500000000000000" charset="0"/>
                <a:cs typeface="Times New Roman" panose="02020603050405020304" pitchFamily="18" charset="0"/>
              </a:rPr>
              <a:t>MATPLOTLIB:</a:t>
            </a:r>
            <a:r>
              <a:rPr lang="en-IN" altLang="en-US" sz="1600" dirty="0">
                <a:solidFill>
                  <a:schemeClr val="bg1"/>
                </a:solidFill>
                <a:latin typeface="Montserrat" panose="00000500000000000000" charset="0"/>
                <a:cs typeface="Times New Roman" panose="02020603050405020304" pitchFamily="18" charset="0"/>
              </a:rPr>
              <a:t> Matplotlib is a plotting library for the Python programming language and its numerical mathematics extension NumPy. It provides an object-oriented API for embedding plots into applications using general-purpose GUI toolkits like </a:t>
            </a:r>
            <a:r>
              <a:rPr lang="en-IN" altLang="en-US" sz="1600" dirty="0" err="1">
                <a:solidFill>
                  <a:schemeClr val="bg1"/>
                </a:solidFill>
                <a:latin typeface="Montserrat" panose="00000500000000000000" charset="0"/>
                <a:cs typeface="Times New Roman" panose="02020603050405020304" pitchFamily="18" charset="0"/>
              </a:rPr>
              <a:t>Tkinter</a:t>
            </a:r>
            <a:r>
              <a:rPr lang="en-IN" altLang="en-US" sz="1600" dirty="0">
                <a:solidFill>
                  <a:schemeClr val="bg1"/>
                </a:solidFill>
                <a:latin typeface="Montserrat" panose="00000500000000000000" charset="0"/>
                <a:cs typeface="Times New Roman" panose="02020603050405020304" pitchFamily="18" charset="0"/>
              </a:rPr>
              <a:t>, </a:t>
            </a:r>
            <a:r>
              <a:rPr lang="en-IN" altLang="en-US" sz="1600" dirty="0" err="1">
                <a:solidFill>
                  <a:schemeClr val="bg1"/>
                </a:solidFill>
                <a:latin typeface="Montserrat" panose="00000500000000000000" charset="0"/>
                <a:cs typeface="Times New Roman" panose="02020603050405020304" pitchFamily="18" charset="0"/>
              </a:rPr>
              <a:t>wxPython</a:t>
            </a:r>
            <a:r>
              <a:rPr lang="en-IN" altLang="en-US" sz="1600" dirty="0">
                <a:solidFill>
                  <a:schemeClr val="bg1"/>
                </a:solidFill>
                <a:latin typeface="Montserrat" panose="00000500000000000000" charset="0"/>
                <a:cs typeface="Times New Roman" panose="02020603050405020304" pitchFamily="18" charset="0"/>
              </a:rPr>
              <a:t>, Qt, or GTK</a:t>
            </a:r>
            <a:r>
              <a:rPr lang="en-IN" altLang="en-US" sz="1600" dirty="0">
                <a:solidFill>
                  <a:schemeClr val="bg1"/>
                </a:solidFill>
                <a:latin typeface="Montserrat" panose="00000500000000000000" charset="0"/>
              </a:rPr>
              <a:t>.</a:t>
            </a:r>
            <a:endParaRPr lang="en-IN" altLang="en-US" sz="1600" dirty="0">
              <a:solidFill>
                <a:schemeClr val="bg1"/>
              </a:solidFill>
              <a:latin typeface="Montserrat" panose="00000500000000000000" charset="0"/>
            </a:endParaRPr>
          </a:p>
          <a:p>
            <a:pPr marL="285750" indent="-285750">
              <a:lnSpc>
                <a:spcPct val="100000"/>
              </a:lnSpc>
              <a:buClr>
                <a:srgbClr val="31EBFF"/>
              </a:buClr>
              <a:buFont typeface="Wingdings" panose="05000000000000000000" charset="0"/>
              <a:buChar char="Ø"/>
            </a:pPr>
            <a:endParaRPr lang="en-IN" altLang="en-US" sz="1600" dirty="0">
              <a:solidFill>
                <a:schemeClr val="bg1"/>
              </a:solidFill>
              <a:latin typeface="Montserrat" panose="00000500000000000000" charset="0"/>
            </a:endParaRPr>
          </a:p>
          <a:p>
            <a:pPr marL="285750" indent="-285750">
              <a:lnSpc>
                <a:spcPct val="100000"/>
              </a:lnSpc>
              <a:buClr>
                <a:srgbClr val="31EBFF"/>
              </a:buClr>
              <a:buSzPct val="72000"/>
              <a:buFont typeface="Wingdings" panose="05000000000000000000" charset="0"/>
              <a:buChar char="Ø"/>
            </a:pPr>
            <a:r>
              <a:rPr lang="en-IN" altLang="en-US" sz="1600" b="1" dirty="0">
                <a:solidFill>
                  <a:srgbClr val="FFAB40"/>
                </a:solidFill>
                <a:latin typeface="Montserrat" panose="00000500000000000000" charset="0"/>
                <a:cs typeface="Times New Roman" panose="02020603050405020304" pitchFamily="18" charset="0"/>
              </a:rPr>
              <a:t>Scikit-learn: </a:t>
            </a:r>
            <a:r>
              <a:rPr lang="en-IN" altLang="en-US" sz="1600" dirty="0">
                <a:solidFill>
                  <a:schemeClr val="bg1"/>
                </a:solidFill>
                <a:latin typeface="Montserrat" panose="00000500000000000000" charset="0"/>
                <a:cs typeface="Times New Roman" panose="02020603050405020304" pitchFamily="18" charset="0"/>
              </a:rPr>
              <a:t>Scikit-learn is a free software machine learning library for the Python programming language.[3] It features various classification, regression and clustering algorithms including support-vector machines, random forests, etc.</a:t>
            </a:r>
            <a:endParaRPr lang="en-IN" altLang="en-US" sz="1600" dirty="0">
              <a:solidFill>
                <a:schemeClr val="bg1"/>
              </a:solidFill>
              <a:latin typeface="Montserrat" panose="00000500000000000000" charset="0"/>
              <a:cs typeface="Times New Roman" panose="02020603050405020304" pitchFamily="18" charset="0"/>
            </a:endParaRPr>
          </a:p>
        </p:txBody>
      </p:sp>
      <p:pic>
        <p:nvPicPr>
          <p:cNvPr id="4" name="Content Placeholder 5" descr="download (3)"/>
          <p:cNvPicPr>
            <a:picLocks noChangeAspect="1"/>
          </p:cNvPicPr>
          <p:nvPr/>
        </p:nvPicPr>
        <p:blipFill>
          <a:blip r:embed="rId1"/>
          <a:stretch>
            <a:fillRect/>
          </a:stretch>
        </p:blipFill>
        <p:spPr>
          <a:xfrm>
            <a:off x="5981173" y="1745497"/>
            <a:ext cx="2697878" cy="647491"/>
          </a:xfrm>
          <a:prstGeom prst="rect">
            <a:avLst/>
          </a:prstGeom>
        </p:spPr>
      </p:pic>
      <p:pic>
        <p:nvPicPr>
          <p:cNvPr id="5" name="Picture 4" descr="180px-Scikit_learn_logo_small.svg"/>
          <p:cNvPicPr>
            <a:picLocks noChangeAspect="1"/>
          </p:cNvPicPr>
          <p:nvPr/>
        </p:nvPicPr>
        <p:blipFill>
          <a:blip r:embed="rId2"/>
          <a:stretch>
            <a:fillRect/>
          </a:stretch>
        </p:blipFill>
        <p:spPr>
          <a:xfrm>
            <a:off x="5981173" y="3294703"/>
            <a:ext cx="1714500" cy="923925"/>
          </a:xfrm>
          <a:prstGeom prst="rect">
            <a:avLst/>
          </a:prstGeom>
        </p:spPr>
      </p:pic>
      <p:cxnSp>
        <p:nvCxnSpPr>
          <p:cNvPr id="6" name="Google Shape;216;p44"/>
          <p:cNvCxnSpPr/>
          <p:nvPr/>
        </p:nvCxnSpPr>
        <p:spPr>
          <a:xfrm>
            <a:off x="612027" y="567848"/>
            <a:ext cx="4479166"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930" y="851244"/>
            <a:ext cx="5137447" cy="941400"/>
          </a:xfrm>
        </p:spPr>
        <p:txBody>
          <a:bodyPr/>
          <a:lstStyle/>
          <a:p>
            <a:r>
              <a:rPr lang="en-US" sz="2400" b="1" dirty="0">
                <a:latin typeface="Montserrat ExtraBold" panose="00000900000000000000" charset="0"/>
                <a:cs typeface="Times New Roman" panose="02020603050405020304" pitchFamily="18" charset="0"/>
              </a:rPr>
              <a:t>HARDWARE REQUIREMENTS:</a:t>
            </a:r>
            <a:endParaRPr lang="en-IN" dirty="0"/>
          </a:p>
        </p:txBody>
      </p:sp>
      <p:sp>
        <p:nvSpPr>
          <p:cNvPr id="4" name="Subtitle 3"/>
          <p:cNvSpPr>
            <a:spLocks noGrp="1"/>
          </p:cNvSpPr>
          <p:nvPr>
            <p:ph type="subTitle" idx="1"/>
          </p:nvPr>
        </p:nvSpPr>
        <p:spPr>
          <a:xfrm>
            <a:off x="721930" y="1608078"/>
            <a:ext cx="6996979" cy="2855434"/>
          </a:xfrm>
        </p:spPr>
        <p:txBody>
          <a:bodyPr/>
          <a:lstStyle/>
          <a:p>
            <a:pPr algn="l">
              <a:buClr>
                <a:srgbClr val="31EBFF"/>
              </a:buClr>
              <a:buFont typeface="Wingdings" panose="05000000000000000000" charset="0"/>
              <a:buChar char="Ø"/>
            </a:pPr>
            <a:r>
              <a:rPr lang="en-US" sz="2400" b="1" dirty="0">
                <a:solidFill>
                  <a:srgbClr val="FFAB40"/>
                </a:solidFill>
                <a:latin typeface="Montserrat" panose="00000500000000000000" charset="0"/>
                <a:cs typeface="Times New Roman" panose="02020603050405020304" pitchFamily="18" charset="0"/>
              </a:rPr>
              <a:t>Processor</a:t>
            </a:r>
            <a:r>
              <a:rPr lang="en-IN" altLang="en-US" sz="2400" b="1" dirty="0">
                <a:solidFill>
                  <a:srgbClr val="FFAB40"/>
                </a:solidFill>
                <a:latin typeface="Montserrat" panose="00000500000000000000" charset="0"/>
                <a:cs typeface="Times New Roman" panose="02020603050405020304" pitchFamily="18" charset="0"/>
              </a:rPr>
              <a:t>:</a:t>
            </a:r>
            <a:r>
              <a:rPr lang="en-US" sz="2400" dirty="0">
                <a:solidFill>
                  <a:srgbClr val="FFAB40"/>
                </a:solidFill>
                <a:latin typeface="Montserrat" panose="00000500000000000000" charset="0"/>
                <a:cs typeface="Times New Roman" panose="02020603050405020304" pitchFamily="18" charset="0"/>
              </a:rPr>
              <a:t> </a:t>
            </a:r>
            <a:r>
              <a:rPr lang="en-US" sz="2400" dirty="0">
                <a:latin typeface="Montserrat" panose="00000500000000000000" charset="0"/>
                <a:cs typeface="Times New Roman" panose="02020603050405020304" pitchFamily="18" charset="0"/>
              </a:rPr>
              <a:t>64 bit, quad-core, 2.5 GHz minimum per core</a:t>
            </a:r>
            <a:endParaRPr lang="en-US" sz="2400" dirty="0">
              <a:latin typeface="Montserrat" panose="00000500000000000000" charset="0"/>
              <a:cs typeface="Times New Roman" panose="02020603050405020304" pitchFamily="18" charset="0"/>
            </a:endParaRPr>
          </a:p>
          <a:p>
            <a:pPr algn="l">
              <a:buClr>
                <a:srgbClr val="31EBFF"/>
              </a:buClr>
              <a:buFont typeface="Wingdings" panose="05000000000000000000" charset="0"/>
              <a:buChar char="Ø"/>
            </a:pPr>
            <a:r>
              <a:rPr lang="en-US" sz="2400" b="1" dirty="0">
                <a:solidFill>
                  <a:srgbClr val="FFAB40"/>
                </a:solidFill>
                <a:latin typeface="Montserrat" panose="00000500000000000000" charset="0"/>
                <a:cs typeface="Times New Roman" panose="02020603050405020304" pitchFamily="18" charset="0"/>
              </a:rPr>
              <a:t>Ram</a:t>
            </a:r>
            <a:r>
              <a:rPr lang="en-IN" altLang="en-US" sz="2400" b="1" dirty="0">
                <a:solidFill>
                  <a:srgbClr val="FFAB40"/>
                </a:solidFill>
                <a:latin typeface="Montserrat" panose="00000500000000000000" charset="0"/>
                <a:cs typeface="Times New Roman" panose="02020603050405020304" pitchFamily="18" charset="0"/>
              </a:rPr>
              <a:t>:</a:t>
            </a:r>
            <a:r>
              <a:rPr lang="en-US" sz="2400" dirty="0">
                <a:solidFill>
                  <a:srgbClr val="FFAB40"/>
                </a:solidFill>
                <a:latin typeface="Montserrat" panose="00000500000000000000" charset="0"/>
                <a:cs typeface="Times New Roman" panose="02020603050405020304" pitchFamily="18" charset="0"/>
              </a:rPr>
              <a:t> </a:t>
            </a:r>
            <a:r>
              <a:rPr lang="en-US" sz="2400" dirty="0">
                <a:latin typeface="Montserrat" panose="00000500000000000000" charset="0"/>
                <a:cs typeface="Times New Roman" panose="02020603050405020304" pitchFamily="18" charset="0"/>
              </a:rPr>
              <a:t>4 GB or more</a:t>
            </a:r>
            <a:endParaRPr lang="en-US" sz="2400" dirty="0">
              <a:latin typeface="Montserrat" panose="00000500000000000000" charset="0"/>
              <a:cs typeface="Times New Roman" panose="02020603050405020304" pitchFamily="18" charset="0"/>
            </a:endParaRPr>
          </a:p>
          <a:p>
            <a:pPr algn="l">
              <a:buClr>
                <a:srgbClr val="31EBFF"/>
              </a:buClr>
              <a:buFont typeface="Wingdings" panose="05000000000000000000" charset="0"/>
              <a:buChar char="Ø"/>
            </a:pPr>
            <a:r>
              <a:rPr lang="en-US" sz="2400" b="1" dirty="0">
                <a:solidFill>
                  <a:srgbClr val="FFAB40"/>
                </a:solidFill>
                <a:latin typeface="Montserrat" panose="00000500000000000000" charset="0"/>
                <a:cs typeface="Times New Roman" panose="02020603050405020304" pitchFamily="18" charset="0"/>
              </a:rPr>
              <a:t>Hard disk</a:t>
            </a:r>
            <a:r>
              <a:rPr lang="en-IN" altLang="en-US" sz="2400" b="1" dirty="0">
                <a:solidFill>
                  <a:srgbClr val="FFAB40"/>
                </a:solidFill>
                <a:latin typeface="Montserrat" panose="00000500000000000000" charset="0"/>
                <a:cs typeface="Times New Roman" panose="02020603050405020304" pitchFamily="18" charset="0"/>
              </a:rPr>
              <a:t>:</a:t>
            </a:r>
            <a:r>
              <a:rPr lang="en-US" sz="2400" dirty="0">
                <a:solidFill>
                  <a:srgbClr val="FFAB40"/>
                </a:solidFill>
                <a:latin typeface="Montserrat" panose="00000500000000000000" charset="0"/>
                <a:cs typeface="Times New Roman" panose="02020603050405020304" pitchFamily="18" charset="0"/>
              </a:rPr>
              <a:t> </a:t>
            </a:r>
            <a:r>
              <a:rPr lang="en-US" sz="2400" dirty="0">
                <a:latin typeface="Montserrat" panose="00000500000000000000" charset="0"/>
                <a:cs typeface="Times New Roman" panose="02020603050405020304" pitchFamily="18" charset="0"/>
              </a:rPr>
              <a:t>20 GB of available space or more.</a:t>
            </a:r>
            <a:endParaRPr lang="en-US" sz="2400" dirty="0">
              <a:latin typeface="Montserrat" panose="00000500000000000000" charset="0"/>
              <a:cs typeface="Times New Roman" panose="02020603050405020304" pitchFamily="18" charset="0"/>
            </a:endParaRPr>
          </a:p>
          <a:p>
            <a:pPr algn="l">
              <a:buClr>
                <a:srgbClr val="31EBFF"/>
              </a:buClr>
              <a:buFont typeface="Wingdings" panose="05000000000000000000" charset="0"/>
              <a:buChar char="Ø"/>
            </a:pPr>
            <a:r>
              <a:rPr lang="en-US" sz="2400" b="1" dirty="0">
                <a:solidFill>
                  <a:srgbClr val="FFAB40"/>
                </a:solidFill>
                <a:latin typeface="Montserrat" panose="00000500000000000000" charset="0"/>
                <a:cs typeface="Times New Roman" panose="02020603050405020304" pitchFamily="18" charset="0"/>
              </a:rPr>
              <a:t>Display</a:t>
            </a:r>
            <a:r>
              <a:rPr lang="en-IN" altLang="en-US" sz="2400" b="1" dirty="0">
                <a:solidFill>
                  <a:srgbClr val="FFAB40"/>
                </a:solidFill>
                <a:latin typeface="Montserrat" panose="00000500000000000000" charset="0"/>
                <a:cs typeface="Times New Roman" panose="02020603050405020304" pitchFamily="18" charset="0"/>
              </a:rPr>
              <a:t>:</a:t>
            </a:r>
            <a:r>
              <a:rPr lang="en-US" sz="2400" dirty="0">
                <a:solidFill>
                  <a:srgbClr val="FFAB40"/>
                </a:solidFill>
                <a:latin typeface="Montserrat" panose="00000500000000000000" charset="0"/>
                <a:cs typeface="Times New Roman" panose="02020603050405020304" pitchFamily="18" charset="0"/>
              </a:rPr>
              <a:t> </a:t>
            </a:r>
            <a:r>
              <a:rPr lang="en-US" sz="2400" dirty="0">
                <a:latin typeface="Montserrat" panose="00000500000000000000" charset="0"/>
                <a:cs typeface="Times New Roman" panose="02020603050405020304" pitchFamily="18" charset="0"/>
              </a:rPr>
              <a:t>Dual XGA (1024 x 768) or higher resolution monitors</a:t>
            </a:r>
            <a:endParaRPr lang="en-US" sz="2400" dirty="0">
              <a:latin typeface="Montserrat" panose="00000500000000000000" charset="0"/>
              <a:cs typeface="Times New Roman" panose="02020603050405020304" pitchFamily="18" charset="0"/>
            </a:endParaRPr>
          </a:p>
          <a:p>
            <a:pPr algn="l"/>
            <a:endParaRPr lang="en-IN" sz="2400" dirty="0"/>
          </a:p>
        </p:txBody>
      </p:sp>
      <p:cxnSp>
        <p:nvCxnSpPr>
          <p:cNvPr id="11" name="Google Shape;216;p44"/>
          <p:cNvCxnSpPr/>
          <p:nvPr/>
        </p:nvCxnSpPr>
        <p:spPr>
          <a:xfrm>
            <a:off x="813506" y="870066"/>
            <a:ext cx="453340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61"/>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AB40"/>
                </a:solidFill>
                <a:latin typeface="Montserrat ExtraBold" panose="00000900000000000000" charset="0"/>
                <a:cs typeface="Times New Roman" panose="02020603050405020304" pitchFamily="18" charset="0"/>
              </a:rPr>
              <a:t>CONCLUSION</a:t>
            </a:r>
            <a:r>
              <a:rPr lang="en-US" sz="2400" b="1" dirty="0">
                <a:latin typeface="Montserrat ExtraBold" panose="00000900000000000000" charset="0"/>
                <a:cs typeface="Times New Roman" panose="02020603050405020304" pitchFamily="18" charset="0"/>
              </a:rPr>
              <a:t>:</a:t>
            </a:r>
            <a:endParaRPr lang="en-GB" dirty="0"/>
          </a:p>
        </p:txBody>
      </p:sp>
      <p:cxnSp>
        <p:nvCxnSpPr>
          <p:cNvPr id="2071" name="Google Shape;2071;p61"/>
          <p:cNvCxnSpPr/>
          <p:nvPr/>
        </p:nvCxnSpPr>
        <p:spPr>
          <a:xfrm>
            <a:off x="1026200" y="414022"/>
            <a:ext cx="227045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77" name="Google Shape;2077;p61"/>
          <p:cNvSpPr txBox="1">
            <a:spLocks noGrp="1"/>
          </p:cNvSpPr>
          <p:nvPr>
            <p:ph type="subTitle" idx="6"/>
          </p:nvPr>
        </p:nvSpPr>
        <p:spPr>
          <a:xfrm>
            <a:off x="938500" y="1229890"/>
            <a:ext cx="7399384" cy="3113510"/>
          </a:xfrm>
          <a:prstGeom prst="rect">
            <a:avLst/>
          </a:prstGeom>
        </p:spPr>
        <p:txBody>
          <a:bodyPr spcFirstLastPara="1" wrap="square" lIns="91425" tIns="91425" rIns="91425" bIns="91425" anchor="t" anchorCtr="0">
            <a:noAutofit/>
          </a:bodyPr>
          <a:lstStyle/>
          <a:p>
            <a:pPr marL="0" indent="0" algn="just">
              <a:buNone/>
            </a:pPr>
            <a:r>
              <a:rPr lang="en-US" sz="1800" dirty="0">
                <a:latin typeface="Montserrat" panose="00000500000000000000" charset="0"/>
                <a:cs typeface="Times New Roman" panose="02020603050405020304" pitchFamily="18" charset="0"/>
              </a:rPr>
              <a:t>We have proposed a method that generates predictions for the number of COVID-19 infectious disease cases in the future</a:t>
            </a:r>
            <a:r>
              <a:rPr lang="en-IN" altLang="en-US" sz="1800" dirty="0">
                <a:latin typeface="Montserrat" panose="00000500000000000000" charset="0"/>
                <a:cs typeface="Times New Roman" panose="02020603050405020304" pitchFamily="18" charset="0"/>
              </a:rPr>
              <a:t>.It is believed that the performance of the model can be improved or the model can give more accurate data if more datasets are available. The model gives results on the basis of data developed by information given by health agencies. Thus, forecasting may not be 100% accurate, but it can surely be used as a corrective measure. For future work further enhancement can be done by combining new factors and algorithms with ARIMA to get more accurate results.</a:t>
            </a:r>
            <a:endParaRPr lang="en-IN" altLang="en-US" sz="1800" dirty="0">
              <a:latin typeface="Montserrat" panose="00000500000000000000"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69"/>
          <p:cNvSpPr txBox="1">
            <a:spLocks noGrp="1"/>
          </p:cNvSpPr>
          <p:nvPr>
            <p:ph type="title"/>
          </p:nvPr>
        </p:nvSpPr>
        <p:spPr>
          <a:xfrm>
            <a:off x="5391997" y="2403292"/>
            <a:ext cx="3185185" cy="7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ltLang="en-US" sz="3600" b="1" dirty="0">
                <a:ln>
                  <a:solidFill>
                    <a:srgbClr val="FECC2B"/>
                  </a:solidFill>
                </a:ln>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latin typeface="Montserrat ExtraBold" panose="00000900000000000000" charset="0"/>
                <a:cs typeface="Times New Roman" panose="02020603050405020304" pitchFamily="18" charset="0"/>
              </a:rPr>
              <a:t>THANK YOU</a:t>
            </a:r>
            <a:endParaRPr lang="en-IN" altLang="en-US" sz="3600" b="1" dirty="0">
              <a:ln>
                <a:solidFill>
                  <a:srgbClr val="FECC2B"/>
                </a:solidFill>
              </a:ln>
              <a:solidFill>
                <a:schemeClr val="accent1"/>
              </a:solidFill>
              <a:effectLst>
                <a:outerShdw blurRad="50800" dist="38100" dir="5400000" algn="t" rotWithShape="0">
                  <a:prstClr val="black">
                    <a:alpha val="40000"/>
                  </a:prstClr>
                </a:outerShdw>
                <a:reflection blurRad="6350" stA="55000" endA="300" endPos="45500" dir="5400000" sy="-100000" algn="bl" rotWithShape="0"/>
              </a:effectLst>
              <a:latin typeface="Montserrat ExtraBold" panose="00000900000000000000" charset="0"/>
              <a:cs typeface="Times New Roman" panose="02020603050405020304" pitchFamily="18" charset="0"/>
            </a:endParaRPr>
          </a:p>
        </p:txBody>
      </p:sp>
      <p:pic>
        <p:nvPicPr>
          <p:cNvPr id="2182" name="Google Shape;2182;p69"/>
          <p:cNvPicPr preferRelativeResize="0"/>
          <p:nvPr/>
        </p:nvPicPr>
        <p:blipFill>
          <a:blip r:embed="rId1"/>
          <a:stretch>
            <a:fillRect/>
          </a:stretch>
        </p:blipFill>
        <p:spPr>
          <a:xfrm>
            <a:off x="626975" y="1634837"/>
            <a:ext cx="2539443" cy="747400"/>
          </a:xfrm>
          <a:prstGeom prst="rect">
            <a:avLst/>
          </a:prstGeom>
          <a:noFill/>
          <a:ln>
            <a:noFill/>
          </a:ln>
        </p:spPr>
      </p:pic>
      <p:pic>
        <p:nvPicPr>
          <p:cNvPr id="2183" name="Google Shape;2183;p69"/>
          <p:cNvPicPr preferRelativeResize="0"/>
          <p:nvPr/>
        </p:nvPicPr>
        <p:blipFill>
          <a:blip r:embed="rId2"/>
          <a:stretch>
            <a:fillRect/>
          </a:stretch>
        </p:blipFill>
        <p:spPr>
          <a:xfrm rot="10800000">
            <a:off x="2707177" y="1634837"/>
            <a:ext cx="1976586" cy="747400"/>
          </a:xfrm>
          <a:prstGeom prst="rect">
            <a:avLst/>
          </a:prstGeom>
          <a:noFill/>
          <a:ln>
            <a:noFill/>
          </a:ln>
        </p:spPr>
      </p:pic>
      <p:pic>
        <p:nvPicPr>
          <p:cNvPr id="2184" name="Google Shape;2184;p69"/>
          <p:cNvPicPr preferRelativeResize="0"/>
          <p:nvPr/>
        </p:nvPicPr>
        <p:blipFill>
          <a:blip r:embed="rId3"/>
          <a:stretch>
            <a:fillRect/>
          </a:stretch>
        </p:blipFill>
        <p:spPr>
          <a:xfrm>
            <a:off x="1345956" y="2620891"/>
            <a:ext cx="2939569" cy="682400"/>
          </a:xfrm>
          <a:prstGeom prst="rect">
            <a:avLst/>
          </a:prstGeom>
          <a:noFill/>
          <a:ln>
            <a:noFill/>
          </a:ln>
        </p:spPr>
      </p:pic>
      <p:pic>
        <p:nvPicPr>
          <p:cNvPr id="2185" name="Google Shape;2185;p69"/>
          <p:cNvPicPr preferRelativeResize="0"/>
          <p:nvPr/>
        </p:nvPicPr>
        <p:blipFill>
          <a:blip r:embed="rId4"/>
          <a:stretch>
            <a:fillRect/>
          </a:stretch>
        </p:blipFill>
        <p:spPr>
          <a:xfrm>
            <a:off x="915638" y="3541975"/>
            <a:ext cx="3800201" cy="8781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9165" y="1924050"/>
            <a:ext cx="6164580" cy="5530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Montserrat ExtraBold" panose="00000900000000000000" charset="0"/>
                <a:cs typeface="Montserrat ExtraBold" panose="00000900000000000000" charset="0"/>
                <a:sym typeface="+mn-ea"/>
              </a:rPr>
              <a:t>TITLE </a:t>
            </a:r>
            <a:r>
              <a:rPr lang="en-IN" altLang="en-US" b="1" dirty="0">
                <a:latin typeface="Montserrat ExtraBold" panose="00000900000000000000" charset="0"/>
                <a:cs typeface="Montserrat ExtraBold" panose="00000900000000000000" charset="0"/>
                <a:sym typeface="+mn-ea"/>
              </a:rPr>
              <a:t>:</a:t>
            </a:r>
            <a:r>
              <a:rPr lang="en-US" b="1" dirty="0">
                <a:latin typeface="Montserrat ExtraBold" panose="00000900000000000000" charset="0"/>
                <a:cs typeface="Montserrat ExtraBold" panose="00000900000000000000" charset="0"/>
                <a:sym typeface="+mn-ea"/>
              </a:rPr>
              <a:t> </a:t>
            </a:r>
            <a:r>
              <a:rPr lang="en-IN" altLang="en-US" b="1" dirty="0">
                <a:latin typeface="Montserrat ExtraBold" panose="00000900000000000000" charset="0"/>
                <a:cs typeface="Montserrat ExtraBold" panose="00000900000000000000" charset="0"/>
                <a:sym typeface="+mn-ea"/>
              </a:rPr>
              <a:t>COVID-19 CASES PREDICTION</a:t>
            </a:r>
            <a:br>
              <a:rPr lang="en-US" b="1" dirty="0">
                <a:solidFill>
                  <a:srgbClr val="0070C0"/>
                </a:solidFill>
                <a:latin typeface="Montserrat ExtraBold" panose="00000900000000000000" charset="0"/>
                <a:cs typeface="Montserrat ExtraBold" panose="00000900000000000000" charset="0"/>
                <a:sym typeface="+mn-ea"/>
              </a:rPr>
            </a:br>
            <a:endParaRPr lang="en-GB" dirty="0">
              <a:latin typeface="Montserrat ExtraBold" panose="00000900000000000000" charset="0"/>
              <a:cs typeface="Montserrat ExtraBold" panose="00000900000000000000" charset="0"/>
            </a:endParaRPr>
          </a:p>
        </p:txBody>
      </p:sp>
      <p:sp>
        <p:nvSpPr>
          <p:cNvPr id="171" name="Google Shape;171;p39"/>
          <p:cNvSpPr txBox="1">
            <a:spLocks noGrp="1"/>
          </p:cNvSpPr>
          <p:nvPr>
            <p:ph type="body" idx="1"/>
          </p:nvPr>
        </p:nvSpPr>
        <p:spPr>
          <a:xfrm>
            <a:off x="694690" y="2571750"/>
            <a:ext cx="6654165" cy="3039745"/>
          </a:xfrm>
          <a:prstGeom prst="rect">
            <a:avLst/>
          </a:prstGeom>
        </p:spPr>
        <p:txBody>
          <a:bodyPr spcFirstLastPara="1" wrap="square" lIns="91425" tIns="91425" rIns="91425" bIns="91425" anchor="t" anchorCtr="0">
            <a:noAutofit/>
          </a:bodyPr>
          <a:lstStyle/>
          <a:p>
            <a:pPr marL="914400" lvl="0" indent="-301625" algn="l" rtl="0">
              <a:spcBef>
                <a:spcPts val="0"/>
              </a:spcBef>
              <a:spcAft>
                <a:spcPts val="0"/>
              </a:spcAft>
              <a:buClr>
                <a:schemeClr val="accent2"/>
              </a:buClr>
              <a:buSzPts val="1150"/>
              <a:buChar char="●"/>
            </a:pPr>
            <a:r>
              <a:rPr lang="en-US" sz="2000" dirty="0">
                <a:latin typeface="Montserrat" panose="00000500000000000000" charset="0"/>
                <a:cs typeface="Montserrat" panose="00000500000000000000" charset="0"/>
                <a:sym typeface="+mn-ea"/>
              </a:rPr>
              <a:t>PROBLEM STATEMENT</a:t>
            </a:r>
            <a:endParaRPr lang="en-US" sz="2000" dirty="0">
              <a:latin typeface="Montserrat" panose="00000500000000000000" charset="0"/>
              <a:cs typeface="Montserrat" panose="00000500000000000000" charset="0"/>
            </a:endParaRPr>
          </a:p>
          <a:p>
            <a:pPr marL="914400" lvl="0" indent="-301625" algn="l" rtl="0">
              <a:spcBef>
                <a:spcPts val="0"/>
              </a:spcBef>
              <a:spcAft>
                <a:spcPts val="0"/>
              </a:spcAft>
              <a:buClr>
                <a:schemeClr val="accent2"/>
              </a:buClr>
              <a:buSzPts val="1150"/>
              <a:buChar char="●"/>
            </a:pPr>
            <a:r>
              <a:rPr lang="en-US" sz="2000" dirty="0">
                <a:latin typeface="Montserrat" panose="00000500000000000000" charset="0"/>
                <a:cs typeface="Montserrat" panose="00000500000000000000" charset="0"/>
                <a:sym typeface="+mn-ea"/>
              </a:rPr>
              <a:t>EXISTING SYSTEM</a:t>
            </a:r>
            <a:endParaRPr lang="en-US" sz="2000" dirty="0">
              <a:latin typeface="Montserrat" panose="00000500000000000000" charset="0"/>
              <a:cs typeface="Montserrat" panose="00000500000000000000" charset="0"/>
            </a:endParaRPr>
          </a:p>
          <a:p>
            <a:pPr marL="914400" lvl="0" indent="-301625" algn="l" rtl="0">
              <a:spcBef>
                <a:spcPts val="0"/>
              </a:spcBef>
              <a:spcAft>
                <a:spcPts val="0"/>
              </a:spcAft>
              <a:buClr>
                <a:schemeClr val="accent2"/>
              </a:buClr>
              <a:buSzPts val="1150"/>
              <a:buChar char="●"/>
            </a:pPr>
            <a:r>
              <a:rPr lang="en-US" sz="2000" dirty="0">
                <a:latin typeface="Montserrat" panose="00000500000000000000" charset="0"/>
                <a:cs typeface="Montserrat" panose="00000500000000000000" charset="0"/>
                <a:sym typeface="+mn-ea"/>
              </a:rPr>
              <a:t>PROPOSED SYSTEM</a:t>
            </a:r>
            <a:endParaRPr lang="en-US" sz="2000" dirty="0">
              <a:latin typeface="Montserrat" panose="00000500000000000000" charset="0"/>
              <a:cs typeface="Montserrat" panose="00000500000000000000" charset="0"/>
            </a:endParaRPr>
          </a:p>
          <a:p>
            <a:pPr marL="914400" lvl="0" indent="-301625" algn="l" rtl="0">
              <a:spcBef>
                <a:spcPts val="0"/>
              </a:spcBef>
              <a:spcAft>
                <a:spcPts val="0"/>
              </a:spcAft>
              <a:buClr>
                <a:schemeClr val="accent2"/>
              </a:buClr>
              <a:buSzPts val="1150"/>
              <a:buChar char="●"/>
            </a:pPr>
            <a:r>
              <a:rPr lang="en-US" sz="2000" dirty="0">
                <a:latin typeface="Montserrat" panose="00000500000000000000" charset="0"/>
                <a:cs typeface="Montserrat" panose="00000500000000000000" charset="0"/>
                <a:sym typeface="+mn-ea"/>
              </a:rPr>
              <a:t>SOFTWARE &amp;HARDWARE REQUIREMENTS</a:t>
            </a:r>
            <a:endParaRPr lang="en-US" sz="2000" dirty="0">
              <a:latin typeface="Montserrat" panose="00000500000000000000" charset="0"/>
              <a:cs typeface="Montserrat" panose="00000500000000000000" charset="0"/>
              <a:sym typeface="+mn-ea"/>
            </a:endParaRPr>
          </a:p>
          <a:p>
            <a:pPr marL="914400" lvl="0" indent="-301625" algn="l" rtl="0">
              <a:spcBef>
                <a:spcPts val="0"/>
              </a:spcBef>
              <a:spcAft>
                <a:spcPts val="0"/>
              </a:spcAft>
              <a:buClr>
                <a:schemeClr val="accent2"/>
              </a:buClr>
              <a:buSzPts val="1150"/>
              <a:buChar char="●"/>
            </a:pPr>
            <a:r>
              <a:rPr lang="en-US" sz="2000" dirty="0">
                <a:latin typeface="Montserrat" panose="00000500000000000000" charset="0"/>
                <a:cs typeface="Montserrat" panose="00000500000000000000" charset="0"/>
                <a:sym typeface="+mn-ea"/>
              </a:rPr>
              <a:t>CONCLUSION</a:t>
            </a:r>
            <a:endParaRPr lang="en-US" sz="2000" dirty="0">
              <a:latin typeface="Montserrat" panose="00000500000000000000" charset="0"/>
              <a:cs typeface="Montserrat" panose="00000500000000000000" charset="0"/>
            </a:endParaRPr>
          </a:p>
          <a:p>
            <a:pPr marL="0" lvl="0" indent="0" algn="l" rtl="0">
              <a:spcBef>
                <a:spcPts val="0"/>
              </a:spcBef>
              <a:spcAft>
                <a:spcPts val="1600"/>
              </a:spcAft>
              <a:buNone/>
            </a:pPr>
            <a:endParaRPr dirty="0">
              <a:latin typeface="Montserrat" panose="00000500000000000000" charset="0"/>
              <a:cs typeface="Montserrat" panose="00000500000000000000" charset="0"/>
            </a:endParaRPr>
          </a:p>
        </p:txBody>
      </p:sp>
      <p:cxnSp>
        <p:nvCxnSpPr>
          <p:cNvPr id="172" name="Google Shape;172;p39"/>
          <p:cNvCxnSpPr/>
          <p:nvPr/>
        </p:nvCxnSpPr>
        <p:spPr>
          <a:xfrm>
            <a:off x="1043980" y="192405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027" y="733783"/>
            <a:ext cx="5735700" cy="941400"/>
          </a:xfrm>
        </p:spPr>
        <p:txBody>
          <a:bodyPr/>
          <a:lstStyle/>
          <a:p>
            <a:r>
              <a:rPr lang="en-US" sz="2400" b="1" dirty="0">
                <a:latin typeface="Montserrat ExtraBold" panose="00000900000000000000" charset="0"/>
                <a:cs typeface="Times New Roman" panose="02020603050405020304" pitchFamily="18" charset="0"/>
              </a:rPr>
              <a:t>PROBLEM STATEMENT:</a:t>
            </a:r>
            <a:endParaRPr lang="en-IN" dirty="0"/>
          </a:p>
        </p:txBody>
      </p:sp>
      <p:sp>
        <p:nvSpPr>
          <p:cNvPr id="3" name="Text Placeholder 2"/>
          <p:cNvSpPr>
            <a:spLocks noGrp="1"/>
          </p:cNvSpPr>
          <p:nvPr>
            <p:ph type="body" idx="1"/>
          </p:nvPr>
        </p:nvSpPr>
        <p:spPr>
          <a:xfrm>
            <a:off x="758027" y="1510341"/>
            <a:ext cx="7172100" cy="1930312"/>
          </a:xfrm>
        </p:spPr>
        <p:txBody>
          <a:bodyPr/>
          <a:lstStyle/>
          <a:p>
            <a:pPr marL="0" indent="0" algn="just">
              <a:buNone/>
            </a:pPr>
            <a:r>
              <a:rPr lang="en-US" sz="1600" dirty="0">
                <a:latin typeface="Montserrat" panose="00000500000000000000" charset="0"/>
                <a:cs typeface="Times New Roman" panose="02020603050405020304" pitchFamily="18" charset="0"/>
              </a:rPr>
              <a:t>My goal was to develop public models that would reasonably predict the growth of the coronavirus for the next day. This goal can be broken down and formalized into two parts:</a:t>
            </a:r>
            <a:endParaRPr lang="en-US" sz="1600" dirty="0">
              <a:latin typeface="Montserrat" panose="00000500000000000000" charset="0"/>
              <a:cs typeface="Times New Roman" panose="02020603050405020304" pitchFamily="18" charset="0"/>
            </a:endParaRPr>
          </a:p>
          <a:p>
            <a:pPr algn="just">
              <a:buClr>
                <a:srgbClr val="31EBFF"/>
              </a:buClr>
            </a:pPr>
            <a:r>
              <a:rPr lang="en-US" sz="1600" dirty="0">
                <a:latin typeface="Montserrat" panose="00000500000000000000" charset="0"/>
                <a:cs typeface="Times New Roman" panose="02020603050405020304" pitchFamily="18" charset="0"/>
              </a:rPr>
              <a:t>To build a model that will predict the next day’s number of coronavirus cases based on the last n day’s number of coronavirus cases and deaths.</a:t>
            </a:r>
            <a:endParaRPr lang="en-US" sz="1600" dirty="0">
              <a:latin typeface="Montserrat" panose="00000500000000000000" charset="0"/>
              <a:cs typeface="Times New Roman" panose="02020603050405020304" pitchFamily="18" charset="0"/>
            </a:endParaRPr>
          </a:p>
          <a:p>
            <a:pPr algn="just">
              <a:buClr>
                <a:srgbClr val="31EBFF"/>
              </a:buClr>
            </a:pPr>
            <a:r>
              <a:rPr lang="en-US" sz="1600" dirty="0">
                <a:latin typeface="Montserrat" panose="00000500000000000000" charset="0"/>
                <a:cs typeface="Times New Roman" panose="02020603050405020304" pitchFamily="18" charset="0"/>
              </a:rPr>
              <a:t>To build a model that will predict the next day’s number of coronavirus deaths based on the last k day’s number of coronavirus cases and deaths.</a:t>
            </a:r>
            <a:endParaRPr lang="en-US" sz="1600" dirty="0">
              <a:latin typeface="Montserrat" panose="00000500000000000000" charset="0"/>
              <a:cs typeface="Times New Roman" panose="02020603050405020304" pitchFamily="18" charset="0"/>
            </a:endParaRPr>
          </a:p>
          <a:p>
            <a:pPr marL="0" indent="0" algn="just">
              <a:buNone/>
            </a:pPr>
            <a:r>
              <a:rPr lang="en-US" sz="1600" dirty="0">
                <a:latin typeface="Montserrat" panose="00000500000000000000" charset="0"/>
                <a:cs typeface="Times New Roman" panose="02020603050405020304" pitchFamily="18" charset="0"/>
              </a:rPr>
              <a:t>While I learned that n and k should be the same value after rigorous testing of my models, when I first defined the problem, I assumed that n and k may be different numbers as to not limit the possibilities of improving my individual models.</a:t>
            </a:r>
            <a:endParaRPr lang="en-US" sz="1600" dirty="0">
              <a:latin typeface="Montserrat" panose="00000500000000000000" charset="0"/>
              <a:cs typeface="Times New Roman" panose="02020603050405020304" pitchFamily="18" charset="0"/>
            </a:endParaRPr>
          </a:p>
          <a:p>
            <a:endParaRPr lang="en-IN" sz="1600" dirty="0"/>
          </a:p>
        </p:txBody>
      </p:sp>
      <p:cxnSp>
        <p:nvCxnSpPr>
          <p:cNvPr id="4" name="Google Shape;172;p39"/>
          <p:cNvCxnSpPr/>
          <p:nvPr/>
        </p:nvCxnSpPr>
        <p:spPr>
          <a:xfrm>
            <a:off x="862877" y="758753"/>
            <a:ext cx="358880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819054"/>
            <a:ext cx="5735700" cy="6459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latin typeface="Montserrat ExtraBold" panose="00000900000000000000" charset="0"/>
                <a:cs typeface="Times New Roman" panose="02020603050405020304" pitchFamily="18" charset="0"/>
              </a:rPr>
              <a:t>EXISTING SYSTEM:</a:t>
            </a:r>
            <a:endParaRPr lang="en-GB" dirty="0"/>
          </a:p>
        </p:txBody>
      </p:sp>
      <p:sp>
        <p:nvSpPr>
          <p:cNvPr id="171" name="Google Shape;171;p39"/>
          <p:cNvSpPr txBox="1">
            <a:spLocks noGrp="1"/>
          </p:cNvSpPr>
          <p:nvPr>
            <p:ph type="body" idx="1"/>
          </p:nvPr>
        </p:nvSpPr>
        <p:spPr>
          <a:xfrm>
            <a:off x="883523" y="1465024"/>
            <a:ext cx="7177635" cy="3419795"/>
          </a:xfrm>
          <a:prstGeom prst="rect">
            <a:avLst/>
          </a:prstGeom>
        </p:spPr>
        <p:txBody>
          <a:bodyPr spcFirstLastPara="1" wrap="square" lIns="91425" tIns="91425" rIns="91425" bIns="91425" anchor="t" anchorCtr="0">
            <a:noAutofit/>
          </a:bodyPr>
          <a:lstStyle/>
          <a:p>
            <a:pPr marL="0" indent="0" algn="just">
              <a:buNone/>
            </a:pPr>
            <a:r>
              <a:rPr lang="en-IN" altLang="en-US" sz="1800" dirty="0">
                <a:latin typeface="Montserrat" panose="00000500000000000000" charset="0"/>
                <a:cs typeface="Times New Roman" panose="02020603050405020304" pitchFamily="18" charset="0"/>
              </a:rPr>
              <a:t>With the outbreak of COVID-19 in 2019, which lead to many deaths and global crisis. Many service-based organisations focussed on prediction of new cases, deaths </a:t>
            </a:r>
            <a:r>
              <a:rPr lang="en-IN" altLang="en-US" sz="1800" dirty="0" err="1">
                <a:latin typeface="Montserrat" panose="00000500000000000000" charset="0"/>
                <a:cs typeface="Times New Roman" panose="02020603050405020304" pitchFamily="18" charset="0"/>
              </a:rPr>
              <a:t>casued</a:t>
            </a:r>
            <a:r>
              <a:rPr lang="en-IN" altLang="en-US" sz="1800" dirty="0">
                <a:latin typeface="Montserrat" panose="00000500000000000000" charset="0"/>
                <a:cs typeface="Times New Roman" panose="02020603050405020304" pitchFamily="18" charset="0"/>
              </a:rPr>
              <a:t> by COVID-19 virus for next dew days. Those organisations may include:</a:t>
            </a:r>
            <a:endParaRPr lang="en-IN" altLang="en-US" sz="1800" dirty="0">
              <a:latin typeface="Montserrat" panose="00000500000000000000" charset="0"/>
              <a:cs typeface="Times New Roman" panose="02020603050405020304" pitchFamily="18" charset="0"/>
            </a:endParaRPr>
          </a:p>
          <a:p>
            <a:pPr algn="just">
              <a:buClr>
                <a:srgbClr val="31EBFF"/>
              </a:buClr>
            </a:pPr>
            <a:r>
              <a:rPr lang="en-IN" altLang="en-US" sz="1800" dirty="0">
                <a:latin typeface="Montserrat" panose="00000500000000000000" charset="0"/>
                <a:cs typeface="Times New Roman" panose="02020603050405020304" pitchFamily="18" charset="0"/>
              </a:rPr>
              <a:t>WHO</a:t>
            </a:r>
            <a:endParaRPr lang="en-IN" altLang="en-US" sz="1800" dirty="0">
              <a:latin typeface="Montserrat" panose="00000500000000000000" charset="0"/>
              <a:cs typeface="Times New Roman" panose="02020603050405020304" pitchFamily="18" charset="0"/>
            </a:endParaRPr>
          </a:p>
          <a:p>
            <a:pPr algn="just">
              <a:buClr>
                <a:srgbClr val="31EBFF"/>
              </a:buClr>
            </a:pPr>
            <a:r>
              <a:rPr lang="en-IN" altLang="en-US" sz="1800" dirty="0">
                <a:latin typeface="Montserrat" panose="00000500000000000000" charset="0"/>
                <a:cs typeface="Times New Roman" panose="02020603050405020304" pitchFamily="18" charset="0"/>
              </a:rPr>
              <a:t>CDC(</a:t>
            </a:r>
            <a:r>
              <a:rPr lang="en-IN" altLang="en-US" sz="1800" dirty="0" err="1">
                <a:latin typeface="Montserrat" panose="00000500000000000000" charset="0"/>
                <a:cs typeface="Times New Roman" panose="02020603050405020304" pitchFamily="18" charset="0"/>
              </a:rPr>
              <a:t>Centers</a:t>
            </a:r>
            <a:r>
              <a:rPr lang="en-IN" altLang="en-US" sz="1800" dirty="0">
                <a:latin typeface="Montserrat" panose="00000500000000000000" charset="0"/>
                <a:cs typeface="Times New Roman" panose="02020603050405020304" pitchFamily="18" charset="0"/>
              </a:rPr>
              <a:t> for Disease Control and Prevention)</a:t>
            </a:r>
            <a:endParaRPr lang="en-IN" altLang="en-US" sz="1800" dirty="0">
              <a:latin typeface="Montserrat" panose="00000500000000000000" charset="0"/>
              <a:cs typeface="Times New Roman" panose="02020603050405020304" pitchFamily="18" charset="0"/>
            </a:endParaRPr>
          </a:p>
          <a:p>
            <a:pPr algn="just">
              <a:buClr>
                <a:srgbClr val="31EBFF"/>
              </a:buClr>
            </a:pPr>
            <a:r>
              <a:rPr lang="en-IN" altLang="en-US" sz="1800" dirty="0">
                <a:latin typeface="Montserrat" panose="00000500000000000000" charset="0"/>
                <a:cs typeface="Times New Roman" panose="02020603050405020304" pitchFamily="18" charset="0"/>
              </a:rPr>
              <a:t>IHME(Institute for Health Metrics and Evaluation)</a:t>
            </a:r>
            <a:endParaRPr lang="en-IN" altLang="en-US" sz="1800" dirty="0">
              <a:latin typeface="Montserrat" panose="00000500000000000000" charset="0"/>
              <a:cs typeface="Times New Roman" panose="02020603050405020304" pitchFamily="18" charset="0"/>
            </a:endParaRPr>
          </a:p>
          <a:p>
            <a:pPr marL="0" indent="0" algn="just">
              <a:buNone/>
            </a:pPr>
            <a:endParaRPr lang="en-IN" altLang="en-US" sz="1800" dirty="0">
              <a:latin typeface="Montserrat" panose="00000500000000000000" charset="0"/>
              <a:cs typeface="Times New Roman" panose="02020603050405020304" pitchFamily="18" charset="0"/>
            </a:endParaRPr>
          </a:p>
          <a:p>
            <a:pPr marL="0" indent="0" algn="just">
              <a:buNone/>
            </a:pPr>
            <a:r>
              <a:rPr lang="en-IN" altLang="en-US" sz="1800" dirty="0">
                <a:latin typeface="Montserrat" panose="00000500000000000000" charset="0"/>
                <a:cs typeface="Times New Roman" panose="02020603050405020304" pitchFamily="18" charset="0"/>
              </a:rPr>
              <a:t>The existing system for prediction of covid-19 cases may also </a:t>
            </a:r>
            <a:r>
              <a:rPr lang="en-IN" altLang="en-US" sz="1800" dirty="0" err="1">
                <a:latin typeface="Montserrat" panose="00000500000000000000" charset="0"/>
                <a:cs typeface="Times New Roman" panose="02020603050405020304" pitchFamily="18" charset="0"/>
              </a:rPr>
              <a:t>inculed</a:t>
            </a:r>
            <a:r>
              <a:rPr lang="en-IN" altLang="en-US" sz="1800" dirty="0">
                <a:latin typeface="Montserrat" panose="00000500000000000000" charset="0"/>
                <a:cs typeface="Times New Roman" panose="02020603050405020304" pitchFamily="18" charset="0"/>
              </a:rPr>
              <a:t> with many government developed application in order to alert people.</a:t>
            </a:r>
            <a:endParaRPr lang="en-IN" altLang="en-US" sz="1800" dirty="0">
              <a:latin typeface="Montserrat" panose="00000500000000000000" charset="0"/>
              <a:cs typeface="Times New Roman" panose="02020603050405020304" pitchFamily="18" charset="0"/>
            </a:endParaRPr>
          </a:p>
          <a:p>
            <a:pPr marL="0" lvl="0" indent="0" algn="l" rtl="0">
              <a:spcBef>
                <a:spcPts val="0"/>
              </a:spcBef>
              <a:spcAft>
                <a:spcPts val="1600"/>
              </a:spcAft>
              <a:buNone/>
            </a:pPr>
            <a:endParaRPr lang="en-GB" sz="1800" dirty="0"/>
          </a:p>
        </p:txBody>
      </p:sp>
      <p:cxnSp>
        <p:nvCxnSpPr>
          <p:cNvPr id="172" name="Google Shape;172;p39"/>
          <p:cNvCxnSpPr/>
          <p:nvPr/>
        </p:nvCxnSpPr>
        <p:spPr>
          <a:xfrm>
            <a:off x="1043350" y="81905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183" y="950351"/>
            <a:ext cx="5735700" cy="941400"/>
          </a:xfrm>
        </p:spPr>
        <p:txBody>
          <a:bodyPr/>
          <a:lstStyle/>
          <a:p>
            <a:r>
              <a:rPr lang="en-US" sz="2400" b="1" dirty="0">
                <a:latin typeface="Montserrat ExtraBold" panose="00000900000000000000" charset="0"/>
                <a:cs typeface="Times New Roman" panose="02020603050405020304" pitchFamily="18" charset="0"/>
              </a:rPr>
              <a:t>PROPOSED SYSTEM:</a:t>
            </a:r>
            <a:endParaRPr lang="en-IN" dirty="0"/>
          </a:p>
        </p:txBody>
      </p:sp>
      <p:sp>
        <p:nvSpPr>
          <p:cNvPr id="3" name="Text Placeholder 2"/>
          <p:cNvSpPr>
            <a:spLocks noGrp="1"/>
          </p:cNvSpPr>
          <p:nvPr>
            <p:ph type="body" idx="1"/>
          </p:nvPr>
        </p:nvSpPr>
        <p:spPr>
          <a:xfrm>
            <a:off x="817880" y="1396365"/>
            <a:ext cx="7736205" cy="3488690"/>
          </a:xfrm>
        </p:spPr>
        <p:txBody>
          <a:bodyPr/>
          <a:lstStyle/>
          <a:p>
            <a:pPr marL="0" indent="0" algn="just">
              <a:buNone/>
            </a:pPr>
            <a:r>
              <a:rPr lang="en-US" sz="1800" dirty="0">
                <a:latin typeface="Montserrat" panose="00000500000000000000" charset="0"/>
                <a:cs typeface="Times New Roman" panose="02020603050405020304" pitchFamily="18" charset="0"/>
              </a:rPr>
              <a:t>ML achieved a milestone in the field of health care. ML techniques are used to interpret and analyze large datasets and predict their output. These ML tools were used to identify the symptoms of disease and classify samples into treatment groups. ML helps hospitals to maintain administrative processes and treat infectious disease</a:t>
            </a:r>
            <a:r>
              <a:rPr lang="en-IN" altLang="en-US" sz="1800" dirty="0">
                <a:latin typeface="Montserrat" panose="00000500000000000000" charset="0"/>
                <a:cs typeface="Times New Roman" panose="02020603050405020304" pitchFamily="18" charset="0"/>
              </a:rPr>
              <a:t>.</a:t>
            </a:r>
            <a:endParaRPr lang="en-IN" altLang="en-US" sz="1800" dirty="0">
              <a:latin typeface="Montserrat" panose="00000500000000000000" charset="0"/>
              <a:cs typeface="Times New Roman" panose="02020603050405020304" pitchFamily="18" charset="0"/>
            </a:endParaRPr>
          </a:p>
          <a:p>
            <a:pPr marL="0" indent="0" algn="just">
              <a:buNone/>
            </a:pPr>
            <a:r>
              <a:rPr lang="en-IN" altLang="en-US" sz="1800" dirty="0">
                <a:latin typeface="Montserrat" panose="00000500000000000000" charset="0"/>
                <a:cs typeface="Times New Roman" panose="02020603050405020304" pitchFamily="18" charset="0"/>
              </a:rPr>
              <a:t>The pandemic disease known as COVID-19 is a deadly virus that has cost the lives of many people all over the world. There is no treatment for this virus. ML techniques have been used to predict whether patients are infected by the virus based on symptoms defined by WHO and CDC.</a:t>
            </a:r>
            <a:endParaRPr lang="en-IN" altLang="en-US" sz="1800" dirty="0">
              <a:latin typeface="Montserrat" panose="00000500000000000000" charset="0"/>
              <a:cs typeface="Times New Roman" panose="02020603050405020304" pitchFamily="18" charset="0"/>
            </a:endParaRPr>
          </a:p>
          <a:p>
            <a:pPr marL="0" indent="0" algn="just">
              <a:buNone/>
            </a:pPr>
            <a:r>
              <a:rPr lang="en-IN" altLang="en-US" sz="1800" b="1" dirty="0">
                <a:latin typeface="Montserrat" panose="00000500000000000000" charset="0"/>
                <a:cs typeface="Times New Roman" panose="02020603050405020304" pitchFamily="18" charset="0"/>
              </a:rPr>
              <a:t>MODELS: Support Vector Regression, </a:t>
            </a:r>
            <a:r>
              <a:rPr lang="en-IN" altLang="en-US" sz="1800" b="1" dirty="0" err="1">
                <a:latin typeface="Montserrat" panose="00000500000000000000" charset="0"/>
                <a:cs typeface="Times New Roman" panose="02020603050405020304" pitchFamily="18" charset="0"/>
              </a:rPr>
              <a:t>BayesianRidge</a:t>
            </a:r>
            <a:endParaRPr lang="en-IN" altLang="en-US" sz="1800" b="1" dirty="0">
              <a:latin typeface="Montserrat" panose="00000500000000000000" charset="0"/>
              <a:cs typeface="Times New Roman" panose="02020603050405020304" pitchFamily="18" charset="0"/>
            </a:endParaRPr>
          </a:p>
          <a:p>
            <a:endParaRPr lang="en-IN" sz="1800" dirty="0"/>
          </a:p>
        </p:txBody>
      </p:sp>
      <p:cxnSp>
        <p:nvCxnSpPr>
          <p:cNvPr id="4" name="Google Shape;172;p39"/>
          <p:cNvCxnSpPr/>
          <p:nvPr/>
        </p:nvCxnSpPr>
        <p:spPr>
          <a:xfrm>
            <a:off x="926432" y="950351"/>
            <a:ext cx="317633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r>
              <a:rPr lang="en-US" b="1" dirty="0">
                <a:latin typeface="Montserrat ExtraBold" panose="00000900000000000000" charset="0"/>
                <a:cs typeface="Times New Roman" panose="02020603050405020304" pitchFamily="18" charset="0"/>
              </a:rPr>
              <a:t>Architecture:</a:t>
            </a:r>
            <a:br>
              <a:rPr lang="en-US" b="1" dirty="0">
                <a:latin typeface="Montserrat ExtraBold" panose="00000900000000000000" charset="0"/>
                <a:cs typeface="Times New Roman" panose="02020603050405020304" pitchFamily="18" charset="0"/>
              </a:rPr>
            </a:br>
            <a:endParaRPr lang="en-US" dirty="0">
              <a:latin typeface="Montserrat ExtraBold" panose="00000900000000000000" charset="0"/>
            </a:endParaRPr>
          </a:p>
        </p:txBody>
      </p:sp>
      <p:sp>
        <p:nvSpPr>
          <p:cNvPr id="215" name="Google Shape;215;p44"/>
          <p:cNvSpPr txBox="1">
            <a:spLocks noGrp="1"/>
          </p:cNvSpPr>
          <p:nvPr>
            <p:ph type="body" idx="1"/>
          </p:nvPr>
        </p:nvSpPr>
        <p:spPr>
          <a:xfrm>
            <a:off x="938499" y="1287391"/>
            <a:ext cx="4969005" cy="3501178"/>
          </a:xfrm>
          <a:prstGeom prst="rect">
            <a:avLst/>
          </a:prstGeom>
        </p:spPr>
        <p:txBody>
          <a:bodyPr spcFirstLastPara="1" wrap="square" lIns="91425" tIns="91425" rIns="91425" bIns="91425" anchor="t" anchorCtr="0">
            <a:noAutofit/>
          </a:bodyPr>
          <a:lstStyle/>
          <a:p>
            <a:pPr marL="0" indent="0" algn="ctr">
              <a:buNone/>
            </a:pPr>
            <a:r>
              <a:rPr lang="en-IN" altLang="en-US" sz="2000" dirty="0">
                <a:latin typeface="Montserrat" panose="00000500000000000000" charset="0"/>
              </a:rPr>
              <a:t>Getting Data</a:t>
            </a:r>
            <a:r>
              <a:rPr lang="en-US" sz="2000" dirty="0">
                <a:latin typeface="Montserrat" panose="00000500000000000000" charset="0"/>
              </a:rPr>
              <a:t> </a:t>
            </a:r>
            <a:endParaRPr lang="en-US" sz="2000" dirty="0">
              <a:latin typeface="Montserrat" panose="00000500000000000000" charset="0"/>
            </a:endParaRPr>
          </a:p>
          <a:p>
            <a:pPr marL="0" lvl="0" indent="0" algn="ctr" rtl="0">
              <a:spcBef>
                <a:spcPts val="0"/>
              </a:spcBef>
              <a:spcAft>
                <a:spcPts val="0"/>
              </a:spcAft>
              <a:buNone/>
            </a:pPr>
            <a:endParaRPr lang="en-GB" sz="2000" dirty="0"/>
          </a:p>
          <a:p>
            <a:pPr marL="0" indent="0" algn="ctr">
              <a:buNone/>
            </a:pPr>
            <a:r>
              <a:rPr lang="en-IN" altLang="en-US" sz="2000" dirty="0">
                <a:latin typeface="Montserrat" panose="00000500000000000000" charset="0"/>
              </a:rPr>
              <a:t>Data Cleaning and preprocessing</a:t>
            </a:r>
            <a:endParaRPr lang="en-US" sz="2000" dirty="0">
              <a:latin typeface="Montserrat" panose="00000500000000000000" charset="0"/>
            </a:endParaRPr>
          </a:p>
          <a:p>
            <a:pPr marL="0" lvl="0" indent="0" algn="ctr" rtl="0">
              <a:spcBef>
                <a:spcPts val="0"/>
              </a:spcBef>
              <a:spcAft>
                <a:spcPts val="0"/>
              </a:spcAft>
              <a:buNone/>
            </a:pPr>
            <a:endParaRPr lang="en-GB" sz="2000" dirty="0"/>
          </a:p>
          <a:p>
            <a:pPr marL="0" indent="0" algn="ctr">
              <a:buNone/>
            </a:pPr>
            <a:r>
              <a:rPr lang="en-IN" altLang="en-US" sz="2000" dirty="0">
                <a:latin typeface="Montserrat" panose="00000500000000000000" charset="0"/>
              </a:rPr>
              <a:t>Visulaization and EDA</a:t>
            </a:r>
            <a:r>
              <a:rPr lang="en-US" sz="2000" dirty="0">
                <a:latin typeface="Montserrat" panose="00000500000000000000" charset="0"/>
              </a:rPr>
              <a:t> </a:t>
            </a:r>
            <a:endParaRPr lang="en-US" sz="2000" dirty="0">
              <a:latin typeface="Montserrat" panose="00000500000000000000" charset="0"/>
            </a:endParaRPr>
          </a:p>
          <a:p>
            <a:pPr marL="0" lvl="0" indent="0" algn="ctr" rtl="0">
              <a:spcBef>
                <a:spcPts val="0"/>
              </a:spcBef>
              <a:spcAft>
                <a:spcPts val="0"/>
              </a:spcAft>
              <a:buNone/>
            </a:pPr>
            <a:endParaRPr lang="en-GB" sz="2000" dirty="0"/>
          </a:p>
          <a:p>
            <a:pPr marL="0" indent="0" algn="ctr">
              <a:buNone/>
            </a:pPr>
            <a:r>
              <a:rPr lang="en-IN" altLang="en-US" sz="2000" dirty="0">
                <a:latin typeface="Montserrat" panose="00000500000000000000" charset="0"/>
              </a:rPr>
              <a:t>Training Model and Testing Model</a:t>
            </a:r>
            <a:r>
              <a:rPr lang="en-US" sz="2000" dirty="0">
                <a:latin typeface="Montserrat" panose="00000500000000000000" charset="0"/>
              </a:rPr>
              <a:t> </a:t>
            </a:r>
            <a:endParaRPr lang="en-US" sz="2000" dirty="0">
              <a:latin typeface="Montserrat" panose="00000500000000000000" charset="0"/>
            </a:endParaRPr>
          </a:p>
          <a:p>
            <a:pPr marL="0" lvl="0" indent="0" algn="ctr" rtl="0">
              <a:spcBef>
                <a:spcPts val="0"/>
              </a:spcBef>
              <a:spcAft>
                <a:spcPts val="0"/>
              </a:spcAft>
              <a:buNone/>
            </a:pPr>
            <a:endParaRPr lang="en-GB" sz="2000" dirty="0"/>
          </a:p>
          <a:p>
            <a:pPr marL="0" indent="0" algn="ctr">
              <a:buNone/>
            </a:pPr>
            <a:r>
              <a:rPr lang="en-IN" altLang="en-US" sz="2000" dirty="0">
                <a:sym typeface="+mn-ea"/>
              </a:rPr>
              <a:t>Prediction of COVID-19 cases for upcoming days</a:t>
            </a:r>
            <a:endParaRPr lang="en-IN" altLang="en-US" sz="2000" dirty="0"/>
          </a:p>
          <a:p>
            <a:pPr marL="0" indent="0" algn="ctr">
              <a:buNone/>
            </a:pPr>
            <a:r>
              <a:rPr lang="en-US" sz="2000" dirty="0">
                <a:latin typeface="Montserrat" panose="00000500000000000000" charset="0"/>
              </a:rPr>
              <a:t> </a:t>
            </a:r>
            <a:endParaRPr lang="en-US" sz="2000" dirty="0">
              <a:latin typeface="Montserrat" panose="00000500000000000000" charset="0"/>
            </a:endParaRPr>
          </a:p>
          <a:p>
            <a:pPr marL="0" lvl="0" indent="0" algn="ctr" rtl="0">
              <a:spcBef>
                <a:spcPts val="0"/>
              </a:spcBef>
              <a:spcAft>
                <a:spcPts val="0"/>
              </a:spcAft>
              <a:buNone/>
            </a:pPr>
            <a:endParaRPr lang="en-GB" sz="2000" dirty="0"/>
          </a:p>
        </p:txBody>
      </p:sp>
      <p:cxnSp>
        <p:nvCxnSpPr>
          <p:cNvPr id="216" name="Google Shape;216;p44"/>
          <p:cNvCxnSpPr/>
          <p:nvPr/>
        </p:nvCxnSpPr>
        <p:spPr>
          <a:xfrm>
            <a:off x="1038231" y="445025"/>
            <a:ext cx="216216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Arrow: Down 5"/>
          <p:cNvSpPr/>
          <p:nvPr/>
        </p:nvSpPr>
        <p:spPr>
          <a:xfrm>
            <a:off x="3324386" y="1704814"/>
            <a:ext cx="147234" cy="2867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Down 6"/>
          <p:cNvSpPr/>
          <p:nvPr/>
        </p:nvSpPr>
        <p:spPr>
          <a:xfrm>
            <a:off x="3324386" y="2285032"/>
            <a:ext cx="147234" cy="2867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Down 7"/>
          <p:cNvSpPr/>
          <p:nvPr/>
        </p:nvSpPr>
        <p:spPr>
          <a:xfrm>
            <a:off x="3324386" y="2928858"/>
            <a:ext cx="147234" cy="2867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p:cNvSpPr/>
          <p:nvPr/>
        </p:nvSpPr>
        <p:spPr>
          <a:xfrm>
            <a:off x="3324386" y="3500917"/>
            <a:ext cx="147234" cy="2867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5" name="Google Shape;2055;p60"/>
          <p:cNvSpPr txBox="1">
            <a:spLocks noGrp="1"/>
          </p:cNvSpPr>
          <p:nvPr>
            <p:ph type="title" idx="4294967295"/>
          </p:nvPr>
        </p:nvSpPr>
        <p:spPr>
          <a:xfrm>
            <a:off x="695245" y="3082358"/>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a:solidFill>
                  <a:schemeClr val="accent6"/>
                </a:solidFill>
              </a:rPr>
              <a:t>34%</a:t>
            </a:r>
            <a:endParaRPr sz="3600">
              <a:solidFill>
                <a:schemeClr val="accent6"/>
              </a:solidFill>
            </a:endParaRPr>
          </a:p>
        </p:txBody>
      </p:sp>
      <p:sp>
        <p:nvSpPr>
          <p:cNvPr id="2056" name="Google Shape;2056;p60"/>
          <p:cNvSpPr txBox="1">
            <a:spLocks noGrp="1"/>
          </p:cNvSpPr>
          <p:nvPr>
            <p:ph type="subTitle" idx="4294967295"/>
          </p:nvPr>
        </p:nvSpPr>
        <p:spPr>
          <a:xfrm>
            <a:off x="1228345" y="3707257"/>
            <a:ext cx="15183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a:solidFill>
                  <a:schemeClr val="accent6"/>
                </a:solidFill>
              </a:rPr>
              <a:t>Mars is a cold place</a:t>
            </a:r>
            <a:endParaRPr sz="1400">
              <a:solidFill>
                <a:schemeClr val="accent6"/>
              </a:solidFill>
            </a:endParaRPr>
          </a:p>
        </p:txBody>
      </p:sp>
      <p:sp>
        <p:nvSpPr>
          <p:cNvPr id="2058" name="Google Shape;2058;p60"/>
          <p:cNvSpPr txBox="1">
            <a:spLocks noGrp="1"/>
          </p:cNvSpPr>
          <p:nvPr>
            <p:ph type="title" idx="4294967295"/>
          </p:nvPr>
        </p:nvSpPr>
        <p:spPr>
          <a:xfrm>
            <a:off x="3279750" y="2158601"/>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800">
                <a:solidFill>
                  <a:schemeClr val="accent6"/>
                </a:solidFill>
              </a:rPr>
              <a:t>48%</a:t>
            </a:r>
            <a:endParaRPr sz="4800">
              <a:solidFill>
                <a:schemeClr val="accent6"/>
              </a:solidFill>
            </a:endParaRPr>
          </a:p>
        </p:txBody>
      </p:sp>
      <p:sp>
        <p:nvSpPr>
          <p:cNvPr id="2059" name="Google Shape;2059;p60"/>
          <p:cNvSpPr txBox="1">
            <a:spLocks noGrp="1"/>
          </p:cNvSpPr>
          <p:nvPr>
            <p:ph type="subTitle" idx="4294967295"/>
          </p:nvPr>
        </p:nvSpPr>
        <p:spPr>
          <a:xfrm>
            <a:off x="3662400" y="3005901"/>
            <a:ext cx="18192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a:solidFill>
                  <a:schemeClr val="accent6"/>
                </a:solidFill>
              </a:rPr>
              <a:t>Mercury is the smallest planet</a:t>
            </a:r>
            <a:endParaRPr sz="1400">
              <a:solidFill>
                <a:schemeClr val="accent6"/>
              </a:solidFill>
            </a:endParaRPr>
          </a:p>
        </p:txBody>
      </p:sp>
      <p:sp>
        <p:nvSpPr>
          <p:cNvPr id="2061" name="Google Shape;2061;p60"/>
          <p:cNvSpPr txBox="1">
            <a:spLocks noGrp="1"/>
          </p:cNvSpPr>
          <p:nvPr>
            <p:ph type="title" idx="4294967295"/>
          </p:nvPr>
        </p:nvSpPr>
        <p:spPr>
          <a:xfrm>
            <a:off x="5864240" y="1593759"/>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solidFill>
                  <a:schemeClr val="accent6"/>
                </a:solidFill>
              </a:rPr>
              <a:t>18%</a:t>
            </a:r>
            <a:endParaRPr sz="3600" dirty="0">
              <a:solidFill>
                <a:schemeClr val="accent6"/>
              </a:solidFill>
            </a:endParaRPr>
          </a:p>
        </p:txBody>
      </p:sp>
      <p:sp>
        <p:nvSpPr>
          <p:cNvPr id="2062" name="Google Shape;2062;p60"/>
          <p:cNvSpPr txBox="1">
            <a:spLocks noGrp="1"/>
          </p:cNvSpPr>
          <p:nvPr>
            <p:ph type="subTitle" idx="4294967295"/>
          </p:nvPr>
        </p:nvSpPr>
        <p:spPr>
          <a:xfrm>
            <a:off x="6397345" y="2223058"/>
            <a:ext cx="15183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400" dirty="0">
                <a:solidFill>
                  <a:schemeClr val="accent6"/>
                </a:solidFill>
              </a:rPr>
              <a:t>Jupiter is the biggest one</a:t>
            </a:r>
            <a:endParaRPr sz="1400" dirty="0">
              <a:solidFill>
                <a:schemeClr val="accent6"/>
              </a:solidFill>
            </a:endParaRPr>
          </a:p>
        </p:txBody>
      </p:sp>
      <p:sp>
        <p:nvSpPr>
          <p:cNvPr id="6" name="TextBox 5"/>
          <p:cNvSpPr txBox="1"/>
          <p:nvPr/>
        </p:nvSpPr>
        <p:spPr>
          <a:xfrm>
            <a:off x="635431" y="586591"/>
            <a:ext cx="7687159" cy="4246245"/>
          </a:xfrm>
          <a:prstGeom prst="rect">
            <a:avLst/>
          </a:prstGeom>
          <a:noFill/>
        </p:spPr>
        <p:txBody>
          <a:bodyPr wrap="square" rtlCol="0">
            <a:spAutoFit/>
          </a:bodyPr>
          <a:lstStyle/>
          <a:p>
            <a:pPr marL="0" indent="0" algn="just">
              <a:buNone/>
            </a:pPr>
            <a:r>
              <a:rPr lang="en-IN" altLang="en-US" sz="1800" dirty="0">
                <a:solidFill>
                  <a:schemeClr val="bg1"/>
                </a:solidFill>
                <a:latin typeface="Montserrat" panose="00000500000000000000" charset="0"/>
                <a:cs typeface="Times New Roman" panose="02020603050405020304" pitchFamily="18" charset="0"/>
              </a:rPr>
              <a:t>Every predictive models will be divided into modules for better and easy understanding and execution. The system is divided into modules such that the team work between teammates and from </a:t>
            </a:r>
            <a:r>
              <a:rPr lang="en-IN" altLang="en-US" sz="1800" dirty="0" err="1">
                <a:solidFill>
                  <a:schemeClr val="bg1"/>
                </a:solidFill>
                <a:latin typeface="Montserrat" panose="00000500000000000000" charset="0"/>
                <a:cs typeface="Times New Roman" panose="02020603050405020304" pitchFamily="18" charset="0"/>
              </a:rPr>
              <a:t>cilent</a:t>
            </a:r>
            <a:r>
              <a:rPr lang="en-IN" altLang="en-US" sz="1800" dirty="0">
                <a:solidFill>
                  <a:schemeClr val="bg1"/>
                </a:solidFill>
                <a:latin typeface="Montserrat" panose="00000500000000000000" charset="0"/>
                <a:cs typeface="Times New Roman" panose="02020603050405020304" pitchFamily="18" charset="0"/>
              </a:rPr>
              <a:t>-end will be clear. By dividing the work, errors while working on system can be identified easily. </a:t>
            </a:r>
            <a:endParaRPr lang="en-IN" altLang="en-US" sz="1800" dirty="0">
              <a:solidFill>
                <a:schemeClr val="bg1"/>
              </a:solidFill>
              <a:latin typeface="Montserrat" panose="00000500000000000000" charset="0"/>
              <a:cs typeface="Times New Roman" panose="02020603050405020304" pitchFamily="18" charset="0"/>
            </a:endParaRPr>
          </a:p>
          <a:p>
            <a:pPr marL="0" indent="0" algn="just">
              <a:buNone/>
            </a:pPr>
            <a:r>
              <a:rPr lang="en-IN" altLang="en-US" sz="1800" dirty="0">
                <a:solidFill>
                  <a:schemeClr val="bg1"/>
                </a:solidFill>
                <a:latin typeface="Montserrat" panose="00000500000000000000" charset="0"/>
                <a:cs typeface="Times New Roman" panose="02020603050405020304" pitchFamily="18" charset="0"/>
              </a:rPr>
              <a:t>	</a:t>
            </a:r>
            <a:r>
              <a:rPr lang="en-US" sz="1800" dirty="0">
                <a:solidFill>
                  <a:schemeClr val="bg1"/>
                </a:solidFill>
                <a:latin typeface="Montserrat" panose="00000500000000000000" charset="0"/>
                <a:cs typeface="Times New Roman" panose="02020603050405020304" pitchFamily="18" charset="0"/>
                <a:sym typeface="+mn-ea"/>
              </a:rPr>
              <a:t>If any system is not divided into modules and worked as a whole, then there comes a numerous errors. Even we find difficulty in correcting those errors. It is must and should to divide the total project into modules and work on each and every module independently to get effective results.</a:t>
            </a:r>
            <a:endParaRPr lang="en-US" sz="1800" dirty="0">
              <a:solidFill>
                <a:schemeClr val="bg1"/>
              </a:solidFill>
              <a:latin typeface="Montserrat" panose="00000500000000000000" charset="0"/>
              <a:cs typeface="Times New Roman" panose="02020603050405020304" pitchFamily="18" charset="0"/>
              <a:sym typeface="+mn-ea"/>
            </a:endParaRPr>
          </a:p>
          <a:p>
            <a:pPr marL="0" indent="0" algn="just">
              <a:buNone/>
            </a:pPr>
            <a:endParaRPr lang="en-US" sz="1800" dirty="0">
              <a:solidFill>
                <a:schemeClr val="bg1"/>
              </a:solidFill>
              <a:latin typeface="Montserrat" panose="00000500000000000000" charset="0"/>
              <a:cs typeface="Times New Roman" panose="02020603050405020304" pitchFamily="18" charset="0"/>
              <a:sym typeface="+mn-ea"/>
            </a:endParaRPr>
          </a:p>
          <a:p>
            <a:pPr marL="285750" indent="-285750" algn="just">
              <a:buClr>
                <a:srgbClr val="85D5E6"/>
              </a:buClr>
              <a:buFont typeface="Wingdings" panose="05000000000000000000" charset="0"/>
              <a:buChar char="v"/>
            </a:pPr>
            <a:r>
              <a:rPr lang="en-IN" altLang="en-US" sz="1800" dirty="0">
                <a:solidFill>
                  <a:schemeClr val="bg1"/>
                </a:solidFill>
                <a:latin typeface="Montserrat" panose="00000500000000000000" charset="0"/>
                <a:cs typeface="Arial" panose="020B0604020202020204" pitchFamily="34" charset="0"/>
              </a:rPr>
              <a:t>Data cleaning and Data preprocessing</a:t>
            </a:r>
            <a:endParaRPr lang="en-IN" altLang="en-US" sz="1800" dirty="0">
              <a:solidFill>
                <a:schemeClr val="bg1"/>
              </a:solidFill>
              <a:latin typeface="Montserrat" panose="00000500000000000000" charset="0"/>
              <a:cs typeface="Arial" panose="020B0604020202020204" pitchFamily="34" charset="0"/>
            </a:endParaRPr>
          </a:p>
          <a:p>
            <a:pPr marL="285750" indent="-285750" algn="just">
              <a:buClr>
                <a:srgbClr val="85D5E6"/>
              </a:buClr>
              <a:buFont typeface="Wingdings" panose="05000000000000000000" charset="0"/>
              <a:buChar char="v"/>
            </a:pPr>
            <a:r>
              <a:rPr lang="en-IN" altLang="en-US" sz="1800" dirty="0">
                <a:solidFill>
                  <a:schemeClr val="bg1"/>
                </a:solidFill>
                <a:latin typeface="Montserrat" panose="00000500000000000000" charset="0"/>
                <a:cs typeface="Arial" panose="020B0604020202020204" pitchFamily="34" charset="0"/>
                <a:sym typeface="+mn-ea"/>
              </a:rPr>
              <a:t>Visulaization and EDA(Exploratory Data Analysis)</a:t>
            </a:r>
            <a:endParaRPr lang="en-IN" altLang="en-US" sz="1800" dirty="0">
              <a:solidFill>
                <a:schemeClr val="bg1"/>
              </a:solidFill>
              <a:latin typeface="Montserrat" panose="00000500000000000000" charset="0"/>
              <a:cs typeface="Arial" panose="020B0604020202020204" pitchFamily="34" charset="0"/>
              <a:sym typeface="+mn-ea"/>
            </a:endParaRPr>
          </a:p>
          <a:p>
            <a:pPr marL="285750" indent="-285750" algn="just">
              <a:buClr>
                <a:srgbClr val="85D5E6"/>
              </a:buClr>
              <a:buFont typeface="Wingdings" panose="05000000000000000000" charset="0"/>
              <a:buChar char="v"/>
            </a:pPr>
            <a:r>
              <a:rPr lang="en-IN" altLang="en-US" sz="1800" dirty="0">
                <a:solidFill>
                  <a:schemeClr val="bg1"/>
                </a:solidFill>
                <a:latin typeface="Montserrat" panose="00000500000000000000" charset="0"/>
                <a:cs typeface="Arial" panose="020B0604020202020204" pitchFamily="34" charset="0"/>
                <a:sym typeface="+mn-ea"/>
              </a:rPr>
              <a:t>Training Model and Testing Model</a:t>
            </a:r>
            <a:endParaRPr lang="en-IN" altLang="en-US" sz="1800" dirty="0">
              <a:solidFill>
                <a:schemeClr val="bg1"/>
              </a:solidFill>
              <a:latin typeface="Montserrat" panose="00000500000000000000" charset="0"/>
              <a:cs typeface="Arial" panose="020B0604020202020204" pitchFamily="34" charset="0"/>
            </a:endParaRPr>
          </a:p>
          <a:p>
            <a:pPr algn="just"/>
            <a:endParaRPr lang="en-IN" altLang="en-US" sz="1800" dirty="0">
              <a:solidFill>
                <a:schemeClr val="bg1"/>
              </a:solidFill>
              <a:latin typeface="Montserrat" panose="00000500000000000000"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3" name="TextBox 2"/>
          <p:cNvSpPr txBox="1"/>
          <p:nvPr/>
        </p:nvSpPr>
        <p:spPr>
          <a:xfrm>
            <a:off x="771572" y="477407"/>
            <a:ext cx="5050612" cy="1200329"/>
          </a:xfrm>
          <a:prstGeom prst="rect">
            <a:avLst/>
          </a:prstGeom>
          <a:noFill/>
        </p:spPr>
        <p:txBody>
          <a:bodyPr wrap="square">
            <a:spAutoFit/>
          </a:bodyPr>
          <a:lstStyle/>
          <a:p>
            <a:r>
              <a:rPr lang="en-IN" altLang="en-US" sz="2400" dirty="0">
                <a:solidFill>
                  <a:srgbClr val="FFAB40"/>
                </a:solidFill>
                <a:latin typeface="Montserrat ExtraBold" panose="00000900000000000000" charset="0"/>
                <a:cs typeface="Times New Roman" panose="02020603050405020304" pitchFamily="18" charset="0"/>
                <a:sym typeface="+mn-ea"/>
              </a:rPr>
              <a:t>Data cleaning and Data preprocessing:</a:t>
            </a:r>
            <a:br>
              <a:rPr lang="en-IN" altLang="en-US" sz="2400" dirty="0">
                <a:solidFill>
                  <a:srgbClr val="FFAB40"/>
                </a:solidFill>
                <a:latin typeface="Montserrat ExtraBold" panose="00000900000000000000" charset="0"/>
                <a:cs typeface="Times New Roman" panose="02020603050405020304" pitchFamily="18" charset="0"/>
              </a:rPr>
            </a:br>
            <a:endParaRPr lang="en-IN" sz="2400" dirty="0">
              <a:solidFill>
                <a:srgbClr val="FFAB40"/>
              </a:solidFill>
            </a:endParaRPr>
          </a:p>
        </p:txBody>
      </p:sp>
      <p:sp>
        <p:nvSpPr>
          <p:cNvPr id="4" name="TextBox 3"/>
          <p:cNvSpPr txBox="1"/>
          <p:nvPr/>
        </p:nvSpPr>
        <p:spPr>
          <a:xfrm>
            <a:off x="806829" y="1418490"/>
            <a:ext cx="7530341" cy="1754326"/>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solidFill>
                  <a:schemeClr val="bg1"/>
                </a:solidFill>
                <a:latin typeface="Montserrat" panose="00000500000000000000" charset="0"/>
                <a:cs typeface="Times New Roman" panose="02020603050405020304" pitchFamily="18" charset="0"/>
              </a:rPr>
              <a:t>Data cleaning is the process of adding missing data and correcting, repairing, or removing incorrect or irrelevant data from a data set. Dating cleaning is the most important step of preprocessing because it will ensure that your data is ready to go for your downstream needs</a:t>
            </a:r>
            <a:endParaRPr lang="en-US" sz="1800" dirty="0">
              <a:solidFill>
                <a:schemeClr val="bg1"/>
              </a:solidFill>
              <a:latin typeface="Montserrat" panose="00000500000000000000" charset="0"/>
              <a:cs typeface="Times New Roman" panose="02020603050405020304" pitchFamily="18" charset="0"/>
            </a:endParaRPr>
          </a:p>
          <a:p>
            <a:endParaRPr lang="en-IN" sz="1800" dirty="0">
              <a:solidFill>
                <a:schemeClr val="bg1"/>
              </a:solidFill>
            </a:endParaRPr>
          </a:p>
        </p:txBody>
      </p:sp>
      <p:pic>
        <p:nvPicPr>
          <p:cNvPr id="5" name="Content Placeholder 9" descr="Screenshot (1279)"/>
          <p:cNvPicPr>
            <a:picLocks noChangeAspect="1"/>
          </p:cNvPicPr>
          <p:nvPr/>
        </p:nvPicPr>
        <p:blipFill>
          <a:blip r:embed="rId1"/>
          <a:stretch>
            <a:fillRect/>
          </a:stretch>
        </p:blipFill>
        <p:spPr>
          <a:xfrm>
            <a:off x="3717758" y="2913569"/>
            <a:ext cx="4795072" cy="1983256"/>
          </a:xfrm>
          <a:prstGeom prst="rect">
            <a:avLst/>
          </a:prstGeom>
        </p:spPr>
      </p:pic>
      <p:cxnSp>
        <p:nvCxnSpPr>
          <p:cNvPr id="8" name="Google Shape;172;p39"/>
          <p:cNvCxnSpPr/>
          <p:nvPr/>
        </p:nvCxnSpPr>
        <p:spPr>
          <a:xfrm>
            <a:off x="818146" y="477407"/>
            <a:ext cx="381401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1026200" y="863479"/>
            <a:ext cx="3878063" cy="8423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ltLang="en-US" sz="2400" b="1" dirty="0">
                <a:solidFill>
                  <a:srgbClr val="FFAB40"/>
                </a:solidFill>
                <a:latin typeface="Montserrat ExtraBold" panose="00000900000000000000" charset="0"/>
                <a:cs typeface="Times New Roman" panose="02020603050405020304" pitchFamily="18" charset="0"/>
                <a:sym typeface="+mn-ea"/>
              </a:rPr>
              <a:t>Visulaization and EDA:</a:t>
            </a:r>
            <a:endParaRPr lang="en-IN" altLang="en-US" sz="2400" b="1" dirty="0">
              <a:solidFill>
                <a:srgbClr val="FFAB40"/>
              </a:solidFill>
              <a:latin typeface="Montserrat ExtraBold" panose="00000900000000000000" charset="0"/>
              <a:cs typeface="Times New Roman" panose="02020603050405020304" pitchFamily="18" charset="0"/>
              <a:sym typeface="+mn-ea"/>
            </a:endParaRPr>
          </a:p>
        </p:txBody>
      </p:sp>
      <p:cxnSp>
        <p:nvCxnSpPr>
          <p:cNvPr id="222" name="Google Shape;222;p45"/>
          <p:cNvCxnSpPr/>
          <p:nvPr/>
        </p:nvCxnSpPr>
        <p:spPr>
          <a:xfrm>
            <a:off x="1111440" y="897793"/>
            <a:ext cx="3545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4" name="Google Shape;224;p45"/>
          <p:cNvSpPr txBox="1">
            <a:spLocks noGrp="1"/>
          </p:cNvSpPr>
          <p:nvPr>
            <p:ph type="subTitle" idx="1"/>
          </p:nvPr>
        </p:nvSpPr>
        <p:spPr>
          <a:xfrm>
            <a:off x="854260" y="1422053"/>
            <a:ext cx="7435479" cy="3547642"/>
          </a:xfrm>
          <a:prstGeom prst="rect">
            <a:avLst/>
          </a:prstGeom>
        </p:spPr>
        <p:txBody>
          <a:bodyPr spcFirstLastPara="1" wrap="square" lIns="91425" tIns="91425" rIns="91425" bIns="91425" anchor="t" anchorCtr="0">
            <a:noAutofit/>
          </a:bodyPr>
          <a:lstStyle/>
          <a:p>
            <a:pPr marL="400050" indent="-285750" algn="l">
              <a:buClr>
                <a:srgbClr val="85D5E6"/>
              </a:buClr>
              <a:buSzPct val="72000"/>
              <a:buFont typeface="Wingdings" panose="05000000000000000000" charset="0"/>
              <a:buChar char="v"/>
            </a:pPr>
            <a:r>
              <a:rPr lang="en-US" sz="1800" dirty="0">
                <a:latin typeface="Montserrat" panose="00000500000000000000" charset="0"/>
                <a:cs typeface="Times New Roman" panose="02020603050405020304" pitchFamily="18" charset="0"/>
              </a:rPr>
              <a:t>Exploratory Data Analysis (EDA) is a process of describing the data by means of statistical and visualization techniques in order to bring important aspects of that data into focus for further analysis. This involves inspecting the dataset from many angles, describing &amp; summarizing it without making any assumptions about its contents.</a:t>
            </a:r>
            <a:endParaRPr lang="en-US" sz="1800" dirty="0">
              <a:latin typeface="Montserrat" panose="00000500000000000000" charset="0"/>
              <a:cs typeface="Times New Roman" panose="02020603050405020304" pitchFamily="18" charset="0"/>
            </a:endParaRPr>
          </a:p>
          <a:p>
            <a:pPr algn="l">
              <a:buClr>
                <a:srgbClr val="85D5E6"/>
              </a:buClr>
              <a:buFont typeface="Wingdings" panose="05000000000000000000" charset="0"/>
              <a:buChar char="v"/>
            </a:pPr>
            <a:r>
              <a:rPr lang="en-US" sz="1800" dirty="0">
                <a:latin typeface="Montserrat" panose="00000500000000000000" charset="0"/>
                <a:cs typeface="Times New Roman" panose="02020603050405020304" pitchFamily="18" charset="0"/>
              </a:rPr>
              <a:t>Exploratory data analysis is a significant step to take before diving into statistical modeling or machine learning, to ensure the data is really what it is claimed to be and that there are no obvious errors. It should be part of data science projects in every organization</a:t>
            </a:r>
            <a:r>
              <a:rPr lang="en-US" dirty="0">
                <a:latin typeface="Montserrat" panose="00000500000000000000" charset="0"/>
              </a:rPr>
              <a:t>.</a:t>
            </a:r>
            <a:endParaRPr lang="en-US" dirty="0">
              <a:latin typeface="Montserrat" panose="00000500000000000000" charset="0"/>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7394</Words>
  <Application>WPS Presentation</Application>
  <PresentationFormat>On-screen Show (16:9)</PresentationFormat>
  <Paragraphs>134</Paragraphs>
  <Slides>17</Slides>
  <Notes>11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17</vt:i4>
      </vt:variant>
    </vt:vector>
  </HeadingPairs>
  <TitlesOfParts>
    <vt:vector size="32" baseType="lpstr">
      <vt:lpstr>Arial</vt:lpstr>
      <vt:lpstr>SimSun</vt:lpstr>
      <vt:lpstr>Wingdings</vt:lpstr>
      <vt:lpstr>Arial</vt:lpstr>
      <vt:lpstr>Montserrat ExtraBold</vt:lpstr>
      <vt:lpstr>Montserrat</vt:lpstr>
      <vt:lpstr>Montserrat ExtraBold</vt:lpstr>
      <vt:lpstr>Montserrat</vt:lpstr>
      <vt:lpstr>Montserrat ExtraLight</vt:lpstr>
      <vt:lpstr>Segoe Print</vt:lpstr>
      <vt:lpstr>Times New Roman</vt:lpstr>
      <vt:lpstr>Microsoft YaHei</vt:lpstr>
      <vt:lpstr>Arial Unicode MS</vt:lpstr>
      <vt:lpstr>Wingdings</vt:lpstr>
      <vt:lpstr>Futuristic Background by Slidesgo</vt:lpstr>
      <vt:lpstr>DEPARTMENT OF COMPUTER SCIENCE AND ENGINEERING   B Tech 3-1 CSM Batch-22</vt:lpstr>
      <vt:lpstr>TITLE : COVID-19 CASES PREDICTION </vt:lpstr>
      <vt:lpstr>PROBLEM STATEMENT:</vt:lpstr>
      <vt:lpstr>EXISTING SYSTEM:</vt:lpstr>
      <vt:lpstr>PROPOSED SYSTEM:</vt:lpstr>
      <vt:lpstr>Architecture: </vt:lpstr>
      <vt:lpstr>18%</vt:lpstr>
      <vt:lpstr>PowerPoint 演示文稿</vt:lpstr>
      <vt:lpstr>Visulaization and EDA:</vt:lpstr>
      <vt:lpstr>Visulaization:</vt:lpstr>
      <vt:lpstr>Training and Testing Model:</vt:lpstr>
      <vt:lpstr>SOFTWARE REQUIREMENTS :</vt:lpstr>
      <vt:lpstr>SOFTWARE REQUIREMENTS :</vt:lpstr>
      <vt:lpstr>SOFTWARE REQUIREMENTS :</vt:lpstr>
      <vt:lpstr>HARDWARE REQUIREMENTS:</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NRI INSTITUTE OF TECHNOLOGY</dc:title>
  <dc:creator/>
  <cp:lastModifiedBy>madha</cp:lastModifiedBy>
  <cp:revision>13</cp:revision>
  <dcterms:created xsi:type="dcterms:W3CDTF">2022-11-11T10:07:00Z</dcterms:created>
  <dcterms:modified xsi:type="dcterms:W3CDTF">2022-11-12T09:00:27Z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90E9CF70EFE645BA947BFEA03A0FD1C5</vt:lpwstr>
  </property>
  <property fmtid="{D5CDD505-2E9C-101B-9397-08002B2CF9AE}" pid="3" name="KSOProductBuildVer">
    <vt:lpwstr>1033-11.2.0.11380</vt:lpwstr>
  </property>
</Properties>
</file>